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Raleway"/>
      <p:regular r:id="rId43"/>
      <p:bold r:id="rId44"/>
      <p:italic r:id="rId45"/>
      <p:boldItalic r:id="rId46"/>
    </p:embeddedFont>
    <p:embeddedFont>
      <p:font typeface="Pacifico"/>
      <p:regular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swald-regular.fntdata"/><Relationship Id="rId47" Type="http://schemas.openxmlformats.org/officeDocument/2006/relationships/font" Target="fonts/Pacifico-regular.fntdata"/><Relationship Id="rId49"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e8a1c1e3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e8a1c1e3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9d5eb1a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89d5eb1a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thing is that air pollution hits hardest on those who have already been hit hard. Think about the communities like homeless folks for whom the concept of indoors and outdoors is blurred.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9d5eb1a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89d5eb1a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about those for whom being outdoors is not a choice but a requirement.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2054de5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2054de5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Bringing it to Jacobs Hall - think about how air quality affects you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e8a1c1e3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e8a1c1e3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crazy thing about air pollution is it hits hard on everyone. Rich or poor, big or small, if you live in a city with bad air, you’re going to be exposed to it. There are hundreds of cities around the world with periodic intervals of toxic air pollution - this is a societal scale problem. And often it hits hardest on those already disadvantaged by society. This is an environmental justice problem.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9d5eb1a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89d5eb1a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here is that air pollution is confusing.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2054de53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2054de53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here is that air pollution is confusing.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9d5eb1a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89d5eb1a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try to figure out the air around you, that’s expensive. Personal air quality monitors price in the hundreds.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e8a1c1e3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e8a1c1e3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try to figure out the air around you, that’s expensive. Personal air quality monitors price in the hundreds.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e8a1c1e3_3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e8a1c1e3_3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try to figure out the air around you, that’s expensive. Personal air quality monitors price in the hundreds.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9d5eb1a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9d5eb1a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try to figure out what’s going on around you, the data on air quality is too general for your specific location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89d5eb1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89d5eb1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around the world live in air like this. They work, jog, swim, play in air like this. It burns - it burns our lungs and our eyes.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e8a1c1e3_3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e8a1c1e3_3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try to figure out what’s going on around you, the data on air quality is too general for your specific location</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e8a1c1e3_3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e8a1c1e3_3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try to figure out what’s going on around you, the data on air quality is too general for your specific location</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89d5eb1a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89d5eb1a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even if you had all the information in the world, there are no tools to help you make the decisions you need to make to help yourself.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e8a1c1e3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e8a1c1e3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even if you had all the information in the world, there are no tools to help you make the decisions you need to make to help yourself.</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e8a1c1e3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e8a1c1e3_3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even if you had all the information in the world, there are no tools to help you make the decisions you need to make to help yourself.</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89d5eb1a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89d5eb1a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why we present to you - Smart Air Bears.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9d5eb1a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89d5eb1a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product is a low cost smart air quality sensor that monitors air pollutants including PM, VOCs, CO2 as well as temperature and relative humidity and provides health recommendations … to help users achieve healthier </a:t>
            </a:r>
            <a:r>
              <a:rPr lang="en"/>
              <a:t>lifestyle</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89d5eb1a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89d5eb1a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instrument monitors the air around you, then sends it to the cloud, then brings the crowdsourced data back. We want to empower you to make decisions about ur own health, and also the </a:t>
            </a:r>
            <a:r>
              <a:rPr lang="en"/>
              <a:t>government</a:t>
            </a:r>
            <a:r>
              <a:rPr lang="en"/>
              <a:t> regulatory agencies to have the power to create widespread policy-based change.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2054de53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2054de53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made this with the vision of making an air quality sensor with a price low enough that you could find a sensor inside and outside every building, crowdsourcing </a:t>
            </a:r>
            <a:r>
              <a:rPr lang="en"/>
              <a:t>enough</a:t>
            </a:r>
            <a:r>
              <a:rPr lang="en"/>
              <a:t> data to create </a:t>
            </a:r>
            <a:r>
              <a:rPr lang="en"/>
              <a:t>hyper localized</a:t>
            </a:r>
            <a:r>
              <a:rPr lang="en"/>
              <a:t> maps of the air around you. Our vision is also that the cloud can act as a guide and a doctor, providing healthcare recommendations specific to the user and their immediate surroundings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89d5eb1a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89d5eb1a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couple things that make our system really cool. Low cost - our sensors and box total less than $60. Affordable - this low cost makes it accessible to communities around the world. We talked about air quality hitting hardest on the communities already hit hard by society - our low cost sensors are an effort to be accessible to those communities, to be accessible to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PRICES (find total cost of shit)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b2054de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b2054de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Garima Raheja grew up in New Delhi, India, where people ran marathons this year in air quality that necessitated wearing a mask.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89d5eb1a4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89d5eb1a4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thing that makes our system unique - our connection to the cloud.</a:t>
            </a:r>
            <a:r>
              <a:rPr lang="en"/>
              <a:t> Describe.</a:t>
            </a:r>
            <a:endParaRPr/>
          </a:p>
          <a:p>
            <a:pPr indent="0" lvl="0" marL="0" rtl="0" algn="l">
              <a:spcBef>
                <a:spcPts val="0"/>
              </a:spcBef>
              <a:spcAft>
                <a:spcPts val="0"/>
              </a:spcAft>
              <a:buNone/>
            </a:pPr>
            <a:r>
              <a:rPr lang="en"/>
              <a:t>Cloud makes heat map - crowdsourcing; recommendation engine - machine learning, based on EPA / science.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89d5eb1a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89d5eb1a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Sensors connect to IOT devices to actuate upon this data and allow for automated control of HVAC, operable windows, and other systems for improving air quality.</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9d5eb1a4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89d5eb1a4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are based on science done by the EPA, conveyed through the National Air Quality Standards.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89d5eb1a4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89d5eb1a4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users that want to see the granular details of their air quality, our web platform provides readouts of various pollutants and measures of indoor air quality. </a:t>
            </a:r>
            <a:endParaRPr/>
          </a:p>
          <a:p>
            <a:pPr indent="0" lvl="0" marL="0" rtl="0" algn="l">
              <a:spcBef>
                <a:spcPts val="0"/>
              </a:spcBef>
              <a:spcAft>
                <a:spcPts val="0"/>
              </a:spcAft>
              <a:buNone/>
            </a:pPr>
            <a:r>
              <a:rPr lang="en"/>
              <a:t>Users could use these peaks and valleys with a knowledge of their own lifestyles to make decisions.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make this science understandable.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b2054de5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b2054de5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b2054de53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b2054de53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key part of the vision of this project is that data is sent to the government and regulatory agencies who can take a look, find out which communities are hit hardest by hazardous air, and create policy and technical solutions to reduce emissions. So that includes, the Bay Area Air Quality Management District (BAAQMD), EPA Region 9, and local governments that can make policies to create change.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2054de53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b2054de53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kinds of impacts can we expect?</a:t>
            </a:r>
            <a:endParaRPr/>
          </a:p>
          <a:p>
            <a:pPr indent="0" lvl="0" marL="0" rtl="0" algn="l">
              <a:spcBef>
                <a:spcPts val="0"/>
              </a:spcBef>
              <a:spcAft>
                <a:spcPts val="0"/>
              </a:spcAft>
              <a:buNone/>
            </a:pPr>
            <a:r>
              <a:rPr lang="en"/>
              <a:t>	Small lifestyle changes that can improve health, such as 30% reductions in asthma symptoms from replacing carpeting with hard flooring</a:t>
            </a:r>
            <a:endParaRPr/>
          </a:p>
          <a:p>
            <a:pPr indent="0" lvl="0" marL="0" rtl="0" algn="l">
              <a:spcBef>
                <a:spcPts val="0"/>
              </a:spcBef>
              <a:spcAft>
                <a:spcPts val="0"/>
              </a:spcAft>
              <a:buNone/>
            </a:pPr>
            <a:r>
              <a:rPr lang="en"/>
              <a:t>	Even small productivity gains in the workplace due to more alert and less sick workers can lead to  financial incentives</a:t>
            </a:r>
            <a:endParaRPr/>
          </a:p>
          <a:p>
            <a:pPr indent="0" lvl="0" marL="0" rtl="0" algn="l">
              <a:spcBef>
                <a:spcPts val="0"/>
              </a:spcBef>
              <a:spcAft>
                <a:spcPts val="0"/>
              </a:spcAft>
              <a:buNone/>
            </a:pPr>
            <a:r>
              <a:rPr lang="en"/>
              <a:t>	RH affects disease, so monitoring it more closely can help prevent not only respiratory irritation but also disease transmission</a:t>
            </a:r>
            <a:endParaRPr/>
          </a:p>
          <a:p>
            <a:pPr indent="0" lvl="0" marL="0" rtl="0" algn="l">
              <a:spcBef>
                <a:spcPts val="0"/>
              </a:spcBef>
              <a:spcAft>
                <a:spcPts val="0"/>
              </a:spcAft>
              <a:buNone/>
            </a:pPr>
            <a:r>
              <a:rPr lang="en"/>
              <a:t>	</a:t>
            </a:r>
            <a:r>
              <a:rPr b="1" lang="en"/>
              <a:t>Overall, better health, comfort, and a sense of control for people over the environmental quality they spend every day in.</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9f9f55c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9f9f55c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9f44117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9f44117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2054de5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2054de5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 quality is a global problem that hurts 1 billion people, and affects 85% of our world population. It’s no surprise that 1 in 8 global deaths can be linked to poor air quality.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9d5eb1a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9d5eb1a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Bringing this closer to home - even the Bay Area is no stranger to air pollution. We can all remember the day we woke up to a sight like this, a sight where there was no world beyond Evans Hall.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9d5eb1a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89d5eb1a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went to sleep that night with a pink haze all around, the sun a bloody orange.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9d5eb1a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9d5eb1a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 view from Treasure Island on a normal Bay Area day.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e8a1c1e3_1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e8a1c1e3_1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view from Treasure Island at sunrise on the first day of the wildfires. (pause)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89d5eb1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89d5eb1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But see, the interesting thing about air pollution is that there’s stuff in the air even when you can’t see it.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8.png"/><Relationship Id="rId13" Type="http://schemas.openxmlformats.org/officeDocument/2006/relationships/image" Target="../media/image22.png"/><Relationship Id="rId12"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9.png"/><Relationship Id="rId1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33.png"/><Relationship Id="rId5" Type="http://schemas.openxmlformats.org/officeDocument/2006/relationships/image" Target="../media/image7.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33.png"/><Relationship Id="rId5" Type="http://schemas.openxmlformats.org/officeDocument/2006/relationships/image" Target="../media/image7.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36.png"/><Relationship Id="rId5" Type="http://schemas.openxmlformats.org/officeDocument/2006/relationships/image" Target="../media/image4.png"/><Relationship Id="rId6" Type="http://schemas.openxmlformats.org/officeDocument/2006/relationships/image" Target="../media/image35.png"/></Relationships>
</file>

<file path=ppt/slides/_rels/slide27.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4.png"/><Relationship Id="rId12"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7.png"/><Relationship Id="rId9" Type="http://schemas.openxmlformats.org/officeDocument/2006/relationships/image" Target="../media/image45.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8.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4.png"/><Relationship Id="rId13" Type="http://schemas.openxmlformats.org/officeDocument/2006/relationships/image" Target="../media/image52.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7.png"/><Relationship Id="rId15" Type="http://schemas.openxmlformats.org/officeDocument/2006/relationships/image" Target="../media/image55.png"/><Relationship Id="rId14" Type="http://schemas.openxmlformats.org/officeDocument/2006/relationships/image" Target="../media/image4.png"/><Relationship Id="rId16"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48.png"/><Relationship Id="rId8" Type="http://schemas.openxmlformats.org/officeDocument/2006/relationships/image" Target="../media/image49.png"/></Relationships>
</file>

<file path=ppt/slides/_rels/slide29.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4.png"/><Relationship Id="rId12" Type="http://schemas.openxmlformats.org/officeDocument/2006/relationships/image" Target="../media/image58.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51.png"/><Relationship Id="rId9" Type="http://schemas.openxmlformats.org/officeDocument/2006/relationships/image" Target="../media/image83.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60.png"/><Relationship Id="rId8"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55.png"/><Relationship Id="rId9" Type="http://schemas.openxmlformats.org/officeDocument/2006/relationships/image" Target="../media/image48.png"/><Relationship Id="rId5" Type="http://schemas.openxmlformats.org/officeDocument/2006/relationships/image" Target="../media/image34.png"/><Relationship Id="rId6" Type="http://schemas.openxmlformats.org/officeDocument/2006/relationships/image" Target="../media/image61.png"/><Relationship Id="rId7" Type="http://schemas.openxmlformats.org/officeDocument/2006/relationships/image" Target="../media/image65.png"/><Relationship Id="rId8"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6.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4.png"/><Relationship Id="rId7"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1.png"/><Relationship Id="rId4" Type="http://schemas.openxmlformats.org/officeDocument/2006/relationships/image" Target="../media/image4.png"/><Relationship Id="rId5"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55.png"/><Relationship Id="rId5" Type="http://schemas.openxmlformats.org/officeDocument/2006/relationships/image" Target="../media/image68.png"/><Relationship Id="rId6"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55.png"/><Relationship Id="rId5" Type="http://schemas.openxmlformats.org/officeDocument/2006/relationships/image" Target="../media/image67.png"/></Relationships>
</file>

<file path=ppt/slides/_rels/slide35.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4.png"/><Relationship Id="rId4" Type="http://schemas.openxmlformats.org/officeDocument/2006/relationships/image" Target="../media/image64.png"/><Relationship Id="rId9" Type="http://schemas.openxmlformats.org/officeDocument/2006/relationships/image" Target="../media/image79.png"/><Relationship Id="rId5" Type="http://schemas.openxmlformats.org/officeDocument/2006/relationships/image" Target="../media/image62.png"/><Relationship Id="rId6" Type="http://schemas.openxmlformats.org/officeDocument/2006/relationships/image" Target="../media/image66.png"/><Relationship Id="rId7" Type="http://schemas.openxmlformats.org/officeDocument/2006/relationships/image" Target="../media/image72.png"/><Relationship Id="rId8"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55.png"/><Relationship Id="rId5" Type="http://schemas.openxmlformats.org/officeDocument/2006/relationships/image" Target="../media/image81.png"/><Relationship Id="rId6" Type="http://schemas.openxmlformats.org/officeDocument/2006/relationships/image" Target="../media/image77.png"/><Relationship Id="rId7"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13"/>
          <p:cNvCxnSpPr/>
          <p:nvPr/>
        </p:nvCxnSpPr>
        <p:spPr>
          <a:xfrm>
            <a:off x="4581575" y="363200"/>
            <a:ext cx="0" cy="3925500"/>
          </a:xfrm>
          <a:prstGeom prst="straightConnector1">
            <a:avLst/>
          </a:prstGeom>
          <a:noFill/>
          <a:ln cap="flat" cmpd="sng" w="38100">
            <a:solidFill>
              <a:schemeClr val="accent5"/>
            </a:solidFill>
            <a:prstDash val="solid"/>
            <a:round/>
            <a:headEnd len="med" w="med" type="none"/>
            <a:tailEnd len="med" w="med" type="none"/>
          </a:ln>
        </p:spPr>
      </p:cxnSp>
      <p:pic>
        <p:nvPicPr>
          <p:cNvPr descr="File:University of California, Berkeley logo.svg - Wikimedia Commons" id="56" name="Google Shape;56;p13"/>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57" name="Google Shape;57;p13"/>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58" name="Google Shape;58;p13"/>
          <p:cNvSpPr txBox="1"/>
          <p:nvPr/>
        </p:nvSpPr>
        <p:spPr>
          <a:xfrm>
            <a:off x="-513600" y="1884663"/>
            <a:ext cx="5507100" cy="20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br>
              <a:rPr lang="en" sz="3000">
                <a:solidFill>
                  <a:srgbClr val="000000"/>
                </a:solidFill>
                <a:latin typeface="Avenir"/>
                <a:ea typeface="Avenir"/>
                <a:cs typeface="Avenir"/>
                <a:sym typeface="Avenir"/>
              </a:rPr>
            </a:br>
            <a:r>
              <a:rPr b="1" lang="en" sz="3000">
                <a:latin typeface="Avenir"/>
                <a:ea typeface="Avenir"/>
                <a:cs typeface="Avenir"/>
                <a:sym typeface="Avenir"/>
              </a:rPr>
              <a:t>Smart Air Bears</a:t>
            </a:r>
            <a:endParaRPr b="1" sz="3000">
              <a:latin typeface="Avenir"/>
              <a:ea typeface="Avenir"/>
              <a:cs typeface="Avenir"/>
              <a:sym typeface="Avenir"/>
            </a:endParaRPr>
          </a:p>
          <a:p>
            <a:pPr indent="0" lvl="0" marL="0" rtl="0" algn="ctr">
              <a:spcBef>
                <a:spcPts val="0"/>
              </a:spcBef>
              <a:spcAft>
                <a:spcPts val="0"/>
              </a:spcAft>
              <a:buNone/>
            </a:pPr>
            <a:r>
              <a:t/>
            </a:r>
            <a:endParaRPr b="1" sz="600">
              <a:latin typeface="Avenir"/>
              <a:ea typeface="Avenir"/>
              <a:cs typeface="Avenir"/>
              <a:sym typeface="Avenir"/>
            </a:endParaRPr>
          </a:p>
          <a:p>
            <a:pPr indent="0" lvl="0" marL="0" rtl="0" algn="ctr">
              <a:spcBef>
                <a:spcPts val="0"/>
              </a:spcBef>
              <a:spcAft>
                <a:spcPts val="0"/>
              </a:spcAft>
              <a:buNone/>
            </a:pPr>
            <a:r>
              <a:rPr i="1" lang="en" sz="1500">
                <a:latin typeface="Avenir"/>
                <a:ea typeface="Avenir"/>
                <a:cs typeface="Avenir"/>
                <a:sym typeface="Avenir"/>
              </a:rPr>
              <a:t>empowered personal pollution monitoring</a:t>
            </a:r>
            <a:endParaRPr i="1" sz="1500">
              <a:latin typeface="Avenir"/>
              <a:ea typeface="Avenir"/>
              <a:cs typeface="Avenir"/>
              <a:sym typeface="Avenir"/>
            </a:endParaRPr>
          </a:p>
          <a:p>
            <a:pPr indent="0" lvl="0" marL="0" rtl="0" algn="ctr">
              <a:spcBef>
                <a:spcPts val="0"/>
              </a:spcBef>
              <a:spcAft>
                <a:spcPts val="0"/>
              </a:spcAft>
              <a:buNone/>
            </a:pPr>
            <a:r>
              <a:rPr i="1" lang="en" sz="1500">
                <a:latin typeface="Avenir"/>
                <a:ea typeface="Avenir"/>
                <a:cs typeface="Avenir"/>
                <a:sym typeface="Avenir"/>
              </a:rPr>
              <a:t>for all</a:t>
            </a:r>
            <a:endParaRPr i="1" sz="1500">
              <a:latin typeface="Avenir"/>
              <a:ea typeface="Avenir"/>
              <a:cs typeface="Avenir"/>
              <a:sym typeface="Avenir"/>
            </a:endParaRPr>
          </a:p>
          <a:p>
            <a:pPr indent="0" lvl="0" marL="0" rtl="0" algn="ctr">
              <a:spcBef>
                <a:spcPts val="0"/>
              </a:spcBef>
              <a:spcAft>
                <a:spcPts val="0"/>
              </a:spcAft>
              <a:buNone/>
            </a:pPr>
            <a:r>
              <a:t/>
            </a:r>
            <a:endParaRPr sz="3000">
              <a:solidFill>
                <a:srgbClr val="000000"/>
              </a:solidFill>
              <a:latin typeface="Avenir"/>
              <a:ea typeface="Avenir"/>
              <a:cs typeface="Avenir"/>
              <a:sym typeface="Avenir"/>
            </a:endParaRPr>
          </a:p>
        </p:txBody>
      </p:sp>
      <p:sp>
        <p:nvSpPr>
          <p:cNvPr id="59" name="Google Shape;59;p13"/>
          <p:cNvSpPr txBox="1"/>
          <p:nvPr/>
        </p:nvSpPr>
        <p:spPr>
          <a:xfrm>
            <a:off x="4890275" y="1120250"/>
            <a:ext cx="3590700" cy="325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595959"/>
                </a:solidFill>
                <a:latin typeface="Raleway"/>
                <a:ea typeface="Raleway"/>
                <a:cs typeface="Raleway"/>
                <a:sym typeface="Raleway"/>
              </a:rPr>
              <a:t>	</a:t>
            </a:r>
            <a:r>
              <a:rPr b="1" lang="en" sz="1800">
                <a:solidFill>
                  <a:srgbClr val="595959"/>
                </a:solidFill>
                <a:latin typeface="Avenir"/>
                <a:ea typeface="Avenir"/>
                <a:cs typeface="Avenir"/>
                <a:sym typeface="Avenir"/>
              </a:rPr>
              <a:t>Garima Raheja</a:t>
            </a:r>
            <a:endParaRPr b="1" sz="600">
              <a:solidFill>
                <a:srgbClr val="595959"/>
              </a:solidFill>
              <a:latin typeface="Avenir"/>
              <a:ea typeface="Avenir"/>
              <a:cs typeface="Avenir"/>
              <a:sym typeface="Avenir"/>
            </a:endParaRPr>
          </a:p>
          <a:p>
            <a:pPr indent="0" lvl="0" marL="0" rtl="0" algn="r">
              <a:spcBef>
                <a:spcPts val="0"/>
              </a:spcBef>
              <a:spcAft>
                <a:spcPts val="0"/>
              </a:spcAft>
              <a:buNone/>
            </a:pPr>
            <a:r>
              <a:rPr b="1" lang="en" sz="1800">
                <a:solidFill>
                  <a:srgbClr val="595959"/>
                </a:solidFill>
                <a:latin typeface="Avenir"/>
                <a:ea typeface="Avenir"/>
                <a:cs typeface="Avenir"/>
                <a:sym typeface="Avenir"/>
              </a:rPr>
              <a:t>John Stuart</a:t>
            </a:r>
            <a:endParaRPr b="1" sz="1800">
              <a:solidFill>
                <a:srgbClr val="595959"/>
              </a:solidFill>
              <a:latin typeface="Avenir"/>
              <a:ea typeface="Avenir"/>
              <a:cs typeface="Avenir"/>
              <a:sym typeface="Avenir"/>
            </a:endParaRPr>
          </a:p>
          <a:p>
            <a:pPr indent="0" lvl="0" marL="0" rtl="0" algn="r">
              <a:spcBef>
                <a:spcPts val="0"/>
              </a:spcBef>
              <a:spcAft>
                <a:spcPts val="0"/>
              </a:spcAft>
              <a:buNone/>
            </a:pPr>
            <a:r>
              <a:rPr b="1" lang="en" sz="1800">
                <a:solidFill>
                  <a:srgbClr val="595959"/>
                </a:solidFill>
                <a:latin typeface="Avenir"/>
                <a:ea typeface="Avenir"/>
                <a:cs typeface="Avenir"/>
                <a:sym typeface="Avenir"/>
              </a:rPr>
              <a:t>Matt Choi</a:t>
            </a:r>
            <a:endParaRPr b="1" sz="1800">
              <a:solidFill>
                <a:srgbClr val="595959"/>
              </a:solidFill>
              <a:latin typeface="Avenir"/>
              <a:ea typeface="Avenir"/>
              <a:cs typeface="Avenir"/>
              <a:sym typeface="Avenir"/>
            </a:endParaRPr>
          </a:p>
          <a:p>
            <a:pPr indent="0" lvl="0" marL="0" rtl="0" algn="r">
              <a:spcBef>
                <a:spcPts val="0"/>
              </a:spcBef>
              <a:spcAft>
                <a:spcPts val="0"/>
              </a:spcAft>
              <a:buNone/>
            </a:pPr>
            <a:r>
              <a:rPr b="1" lang="en" sz="1800">
                <a:solidFill>
                  <a:srgbClr val="595959"/>
                </a:solidFill>
                <a:latin typeface="Avenir"/>
                <a:ea typeface="Avenir"/>
                <a:cs typeface="Avenir"/>
                <a:sym typeface="Avenir"/>
              </a:rPr>
              <a:t>Brian Tam</a:t>
            </a:r>
            <a:endParaRPr b="1" sz="1800">
              <a:solidFill>
                <a:srgbClr val="595959"/>
              </a:solidFill>
              <a:latin typeface="Avenir"/>
              <a:ea typeface="Avenir"/>
              <a:cs typeface="Avenir"/>
              <a:sym typeface="Avenir"/>
            </a:endParaRPr>
          </a:p>
          <a:p>
            <a:pPr indent="0" lvl="0" marL="0" rtl="0" algn="ctr">
              <a:spcBef>
                <a:spcPts val="0"/>
              </a:spcBef>
              <a:spcAft>
                <a:spcPts val="0"/>
              </a:spcAft>
              <a:buNone/>
            </a:pPr>
            <a:r>
              <a:t/>
            </a:r>
            <a:endParaRPr b="1"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rPr lang="en" sz="1800">
                <a:solidFill>
                  <a:srgbClr val="595959"/>
                </a:solidFill>
                <a:latin typeface="Avenir"/>
                <a:ea typeface="Avenir"/>
                <a:cs typeface="Avenir"/>
                <a:sym typeface="Avenir"/>
              </a:rPr>
              <a:t>CE 186</a:t>
            </a:r>
            <a:endParaRPr sz="1800">
              <a:solidFill>
                <a:srgbClr val="595959"/>
              </a:solidFill>
              <a:latin typeface="Avenir"/>
              <a:ea typeface="Avenir"/>
              <a:cs typeface="Avenir"/>
              <a:sym typeface="Avenir"/>
            </a:endParaRPr>
          </a:p>
          <a:p>
            <a:pPr indent="0" lvl="0" marL="0" rtl="0" algn="r">
              <a:spcBef>
                <a:spcPts val="0"/>
              </a:spcBef>
              <a:spcAft>
                <a:spcPts val="0"/>
              </a:spcAft>
              <a:buNone/>
            </a:pPr>
            <a:r>
              <a:rPr lang="en" sz="1800">
                <a:solidFill>
                  <a:srgbClr val="595959"/>
                </a:solidFill>
                <a:latin typeface="Avenir"/>
                <a:ea typeface="Avenir"/>
                <a:cs typeface="Avenir"/>
                <a:sym typeface="Avenir"/>
              </a:rPr>
              <a:t>Fall 2017</a:t>
            </a:r>
            <a:endParaRPr sz="1800">
              <a:solidFill>
                <a:srgbClr val="595959"/>
              </a:solidFill>
              <a:latin typeface="Avenir"/>
              <a:ea typeface="Avenir"/>
              <a:cs typeface="Avenir"/>
              <a:sym typeface="Avenir"/>
            </a:endParaRPr>
          </a:p>
          <a:p>
            <a:pPr indent="0" lvl="0" marL="0" rtl="0" algn="r">
              <a:spcBef>
                <a:spcPts val="0"/>
              </a:spcBef>
              <a:spcAft>
                <a:spcPts val="0"/>
              </a:spcAft>
              <a:buNone/>
            </a:pPr>
            <a:r>
              <a:rPr lang="en" sz="1800">
                <a:solidFill>
                  <a:srgbClr val="595959"/>
                </a:solidFill>
                <a:latin typeface="Avenir"/>
                <a:ea typeface="Avenir"/>
                <a:cs typeface="Avenir"/>
                <a:sym typeface="Avenir"/>
              </a:rPr>
              <a:t>University of California, Berkeley</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a:p>
            <a:pPr indent="0" lvl="0" marL="0" rtl="0" algn="r">
              <a:spcBef>
                <a:spcPts val="0"/>
              </a:spcBef>
              <a:spcAft>
                <a:spcPts val="0"/>
              </a:spcAft>
              <a:buNone/>
            </a:pPr>
            <a:r>
              <a:t/>
            </a:r>
            <a:endParaRPr sz="1800">
              <a:solidFill>
                <a:srgbClr val="595959"/>
              </a:solidFill>
              <a:latin typeface="Avenir"/>
              <a:ea typeface="Avenir"/>
              <a:cs typeface="Avenir"/>
              <a:sym typeface="Avenir"/>
            </a:endParaRPr>
          </a:p>
        </p:txBody>
      </p:sp>
      <p:grpSp>
        <p:nvGrpSpPr>
          <p:cNvPr id="60" name="Google Shape;60;p13"/>
          <p:cNvGrpSpPr/>
          <p:nvPr/>
        </p:nvGrpSpPr>
        <p:grpSpPr>
          <a:xfrm>
            <a:off x="462263" y="616359"/>
            <a:ext cx="3555375" cy="2937900"/>
            <a:chOff x="4136375" y="1998634"/>
            <a:chExt cx="3555375" cy="2937900"/>
          </a:xfrm>
        </p:grpSpPr>
        <p:sp>
          <p:nvSpPr>
            <p:cNvPr id="61" name="Google Shape;61;p13"/>
            <p:cNvSpPr/>
            <p:nvPr/>
          </p:nvSpPr>
          <p:spPr>
            <a:xfrm>
              <a:off x="4889625" y="3066750"/>
              <a:ext cx="940200" cy="3936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rot="5400000">
              <a:off x="3992975" y="2954925"/>
              <a:ext cx="1310700" cy="1023900"/>
            </a:xfrm>
            <a:prstGeom prst="pie">
              <a:avLst>
                <a:gd fmla="val 5052801" name="adj1"/>
                <a:gd fmla="val 1620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4831859">
              <a:off x="4435690" y="2347414"/>
              <a:ext cx="2109847" cy="1669472"/>
            </a:xfrm>
            <a:prstGeom prst="pie">
              <a:avLst>
                <a:gd fmla="val 5373730" name="adj1"/>
                <a:gd fmla="val 17617909"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rot="5781744">
              <a:off x="5183880" y="2472210"/>
              <a:ext cx="2734241" cy="1990749"/>
            </a:xfrm>
            <a:prstGeom prst="pie">
              <a:avLst>
                <a:gd fmla="val 4877744" name="adj1"/>
                <a:gd fmla="val 15859983"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184375" y="3254550"/>
              <a:ext cx="3385200" cy="282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137275" y="3503250"/>
              <a:ext cx="90600" cy="33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136375" y="3450950"/>
              <a:ext cx="3431100" cy="85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nvSpPr>
          <p:spPr>
            <a:xfrm>
              <a:off x="4795575" y="2477525"/>
              <a:ext cx="2632800" cy="8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accent4"/>
                  </a:solidFill>
                  <a:latin typeface="Oswald"/>
                  <a:ea typeface="Oswald"/>
                  <a:cs typeface="Oswald"/>
                  <a:sym typeface="Oswald"/>
                </a:rPr>
                <a:t>S</a:t>
              </a:r>
              <a:r>
                <a:rPr lang="en" sz="2000">
                  <a:solidFill>
                    <a:schemeClr val="accent4"/>
                  </a:solidFill>
                  <a:latin typeface="Oswald"/>
                  <a:ea typeface="Oswald"/>
                  <a:cs typeface="Oswald"/>
                  <a:sym typeface="Oswald"/>
                </a:rPr>
                <a:t>mart</a:t>
              </a:r>
              <a:r>
                <a:rPr lang="en" sz="5000">
                  <a:solidFill>
                    <a:schemeClr val="accent4"/>
                  </a:solidFill>
                  <a:latin typeface="Oswald"/>
                  <a:ea typeface="Oswald"/>
                  <a:cs typeface="Oswald"/>
                  <a:sym typeface="Oswald"/>
                </a:rPr>
                <a:t> </a:t>
              </a:r>
              <a:r>
                <a:rPr lang="en" sz="6000">
                  <a:solidFill>
                    <a:schemeClr val="accent4"/>
                  </a:solidFill>
                  <a:latin typeface="Oswald"/>
                  <a:ea typeface="Oswald"/>
                  <a:cs typeface="Oswald"/>
                  <a:sym typeface="Oswald"/>
                </a:rPr>
                <a:t>A</a:t>
              </a:r>
              <a:r>
                <a:rPr lang="en" sz="2000">
                  <a:solidFill>
                    <a:schemeClr val="accent4"/>
                  </a:solidFill>
                  <a:latin typeface="Oswald"/>
                  <a:ea typeface="Oswald"/>
                  <a:cs typeface="Oswald"/>
                  <a:sym typeface="Oswald"/>
                </a:rPr>
                <a:t>ir</a:t>
              </a:r>
              <a:r>
                <a:rPr lang="en" sz="5000">
                  <a:solidFill>
                    <a:schemeClr val="accent4"/>
                  </a:solidFill>
                  <a:latin typeface="Oswald"/>
                  <a:ea typeface="Oswald"/>
                  <a:cs typeface="Oswald"/>
                  <a:sym typeface="Oswald"/>
                </a:rPr>
                <a:t> </a:t>
              </a:r>
              <a:r>
                <a:rPr lang="en" sz="6000">
                  <a:solidFill>
                    <a:schemeClr val="accent4"/>
                  </a:solidFill>
                  <a:latin typeface="Oswald"/>
                  <a:ea typeface="Oswald"/>
                  <a:cs typeface="Oswald"/>
                  <a:sym typeface="Oswald"/>
                </a:rPr>
                <a:t>B</a:t>
              </a:r>
              <a:r>
                <a:rPr lang="en" sz="2000">
                  <a:solidFill>
                    <a:schemeClr val="accent4"/>
                  </a:solidFill>
                  <a:latin typeface="Oswald"/>
                  <a:ea typeface="Oswald"/>
                  <a:cs typeface="Oswald"/>
                  <a:sym typeface="Oswald"/>
                </a:rPr>
                <a:t>ears</a:t>
              </a:r>
              <a:endParaRPr sz="2000">
                <a:solidFill>
                  <a:schemeClr val="accent4"/>
                </a:solidFill>
                <a:latin typeface="Oswald"/>
                <a:ea typeface="Oswald"/>
                <a:cs typeface="Oswald"/>
                <a:sym typeface="Oswald"/>
              </a:endParaRPr>
            </a:p>
          </p:txBody>
        </p:sp>
      </p:grpSp>
      <p:pic>
        <p:nvPicPr>
          <p:cNvPr id="69" name="Google Shape;69;p13"/>
          <p:cNvPicPr preferRelativeResize="0"/>
          <p:nvPr/>
        </p:nvPicPr>
        <p:blipFill>
          <a:blip r:embed="rId5">
            <a:alphaModFix/>
          </a:blip>
          <a:stretch>
            <a:fillRect/>
          </a:stretch>
        </p:blipFill>
        <p:spPr>
          <a:xfrm>
            <a:off x="7923232" y="177159"/>
            <a:ext cx="935495" cy="4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0" l="0" r="0" t="17817"/>
          <a:stretch/>
        </p:blipFill>
        <p:spPr>
          <a:xfrm>
            <a:off x="0" y="-2"/>
            <a:ext cx="9144003" cy="52323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4" name="Google Shape;134;p23"/>
          <p:cNvPicPr preferRelativeResize="0"/>
          <p:nvPr/>
        </p:nvPicPr>
        <p:blipFill>
          <a:blip r:embed="rId3">
            <a:alphaModFix/>
          </a:blip>
          <a:stretch>
            <a:fillRect/>
          </a:stretch>
        </p:blipFill>
        <p:spPr>
          <a:xfrm>
            <a:off x="1" y="-247650"/>
            <a:ext cx="9143997" cy="54753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a:t>
            </a:r>
            <a:r>
              <a:rPr lang="en"/>
              <a:t>coughing</a:t>
            </a:r>
            <a:r>
              <a:rPr lang="en"/>
              <a:t> in jacobs hall</a:t>
            </a:r>
            <a:endParaRPr/>
          </a:p>
        </p:txBody>
      </p:sp>
      <p:pic>
        <p:nvPicPr>
          <p:cNvPr id="141" name="Google Shape;141;p24"/>
          <p:cNvPicPr preferRelativeResize="0"/>
          <p:nvPr/>
        </p:nvPicPr>
        <p:blipFill rotWithShape="1">
          <a:blip r:embed="rId3">
            <a:alphaModFix/>
          </a:blip>
          <a:srcRect b="5966" l="0" r="0" t="10935"/>
          <a:stretch/>
        </p:blipFill>
        <p:spPr>
          <a:xfrm>
            <a:off x="0" y="-337425"/>
            <a:ext cx="9144003" cy="56962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8" name="Google Shape;148;p25"/>
          <p:cNvPicPr preferRelativeResize="0"/>
          <p:nvPr/>
        </p:nvPicPr>
        <p:blipFill>
          <a:blip r:embed="rId3">
            <a:alphaModFix/>
          </a:blip>
          <a:stretch>
            <a:fillRect/>
          </a:stretch>
        </p:blipFill>
        <p:spPr>
          <a:xfrm>
            <a:off x="12773088" y="-1141600"/>
            <a:ext cx="3857626" cy="5143501"/>
          </a:xfrm>
          <a:prstGeom prst="rect">
            <a:avLst/>
          </a:prstGeom>
          <a:noFill/>
          <a:ln>
            <a:noFill/>
          </a:ln>
        </p:spPr>
      </p:pic>
      <p:pic>
        <p:nvPicPr>
          <p:cNvPr id="149" name="Google Shape;149;p25"/>
          <p:cNvPicPr preferRelativeResize="0"/>
          <p:nvPr/>
        </p:nvPicPr>
        <p:blipFill rotWithShape="1">
          <a:blip r:embed="rId4">
            <a:alphaModFix/>
          </a:blip>
          <a:srcRect b="2956" l="0" r="15604" t="22953"/>
          <a:stretch/>
        </p:blipFill>
        <p:spPr>
          <a:xfrm>
            <a:off x="0" y="0"/>
            <a:ext cx="10467806"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155" name="Google Shape;155;p26"/>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156" name="Google Shape;156;p26"/>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157" name="Google Shape;15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pic>
        <p:nvPicPr>
          <p:cNvPr id="158" name="Google Shape;158;p26"/>
          <p:cNvPicPr preferRelativeResize="0"/>
          <p:nvPr/>
        </p:nvPicPr>
        <p:blipFill>
          <a:blip r:embed="rId5">
            <a:alphaModFix/>
          </a:blip>
          <a:stretch>
            <a:fillRect/>
          </a:stretch>
        </p:blipFill>
        <p:spPr>
          <a:xfrm>
            <a:off x="1619250" y="1714500"/>
            <a:ext cx="2438400" cy="2438400"/>
          </a:xfrm>
          <a:prstGeom prst="rect">
            <a:avLst/>
          </a:prstGeom>
          <a:noFill/>
          <a:ln>
            <a:noFill/>
          </a:ln>
        </p:spPr>
      </p:pic>
      <p:pic>
        <p:nvPicPr>
          <p:cNvPr id="159" name="Google Shape;159;p26"/>
          <p:cNvPicPr preferRelativeResize="0"/>
          <p:nvPr/>
        </p:nvPicPr>
        <p:blipFill>
          <a:blip r:embed="rId6">
            <a:alphaModFix/>
          </a:blip>
          <a:stretch>
            <a:fillRect/>
          </a:stretch>
        </p:blipFill>
        <p:spPr>
          <a:xfrm>
            <a:off x="4229100" y="342900"/>
            <a:ext cx="3409950" cy="2857500"/>
          </a:xfrm>
          <a:prstGeom prst="rect">
            <a:avLst/>
          </a:prstGeom>
          <a:noFill/>
          <a:ln>
            <a:noFill/>
          </a:ln>
        </p:spPr>
      </p:pic>
      <p:sp>
        <p:nvSpPr>
          <p:cNvPr id="160" name="Google Shape;160;p26"/>
          <p:cNvSpPr txBox="1"/>
          <p:nvPr/>
        </p:nvSpPr>
        <p:spPr>
          <a:xfrm>
            <a:off x="4942325" y="977850"/>
            <a:ext cx="3208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Raleway"/>
                <a:ea typeface="Raleway"/>
                <a:cs typeface="Raleway"/>
                <a:sym typeface="Raleway"/>
              </a:rPr>
              <a:t>PM what?</a:t>
            </a:r>
            <a:endParaRPr b="1" sz="3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5552451" y="2704163"/>
            <a:ext cx="858175" cy="858188"/>
          </a:xfrm>
          <a:prstGeom prst="rect">
            <a:avLst/>
          </a:prstGeom>
          <a:noFill/>
          <a:ln>
            <a:noFill/>
          </a:ln>
        </p:spPr>
      </p:pic>
      <p:pic>
        <p:nvPicPr>
          <p:cNvPr id="166" name="Google Shape;166;p27"/>
          <p:cNvPicPr preferRelativeResize="0"/>
          <p:nvPr/>
        </p:nvPicPr>
        <p:blipFill>
          <a:blip r:embed="rId4">
            <a:alphaModFix/>
          </a:blip>
          <a:stretch>
            <a:fillRect/>
          </a:stretch>
        </p:blipFill>
        <p:spPr>
          <a:xfrm>
            <a:off x="5881050" y="2931627"/>
            <a:ext cx="979750" cy="979750"/>
          </a:xfrm>
          <a:prstGeom prst="rect">
            <a:avLst/>
          </a:prstGeom>
          <a:noFill/>
          <a:ln>
            <a:noFill/>
          </a:ln>
        </p:spPr>
      </p:pic>
      <p:sp>
        <p:nvSpPr>
          <p:cNvPr id="167" name="Google Shape;167;p27"/>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168" name="Google Shape;168;p27"/>
          <p:cNvPicPr preferRelativeResize="0"/>
          <p:nvPr/>
        </p:nvPicPr>
        <p:blipFill>
          <a:blip r:embed="rId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169" name="Google Shape;169;p27"/>
          <p:cNvPicPr preferRelativeResize="0"/>
          <p:nvPr/>
        </p:nvPicPr>
        <p:blipFill>
          <a:blip r:embed="rId6">
            <a:alphaModFix/>
          </a:blip>
          <a:stretch>
            <a:fillRect/>
          </a:stretch>
        </p:blipFill>
        <p:spPr>
          <a:xfrm>
            <a:off x="155500" y="4621963"/>
            <a:ext cx="439200" cy="439200"/>
          </a:xfrm>
          <a:prstGeom prst="rect">
            <a:avLst/>
          </a:prstGeom>
          <a:noFill/>
          <a:ln>
            <a:noFill/>
          </a:ln>
        </p:spPr>
      </p:pic>
      <p:sp>
        <p:nvSpPr>
          <p:cNvPr id="170" name="Google Shape;17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sp>
        <p:nvSpPr>
          <p:cNvPr id="171" name="Google Shape;171;p27"/>
          <p:cNvSpPr/>
          <p:nvPr/>
        </p:nvSpPr>
        <p:spPr>
          <a:xfrm>
            <a:off x="431589" y="3158702"/>
            <a:ext cx="1575936" cy="979776"/>
          </a:xfrm>
          <a:prstGeom prst="cloud">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venir"/>
                <a:ea typeface="Avenir"/>
                <a:cs typeface="Avenir"/>
                <a:sym typeface="Avenir"/>
              </a:rPr>
              <a:t>CO</a:t>
            </a:r>
            <a:r>
              <a:rPr b="1" baseline="-25000" lang="en" sz="2000">
                <a:solidFill>
                  <a:srgbClr val="FFFFFF"/>
                </a:solidFill>
                <a:latin typeface="Avenir"/>
                <a:ea typeface="Avenir"/>
                <a:cs typeface="Avenir"/>
                <a:sym typeface="Avenir"/>
              </a:rPr>
              <a:t>2</a:t>
            </a:r>
            <a:endParaRPr b="1" baseline="-25000" sz="2000">
              <a:solidFill>
                <a:srgbClr val="FFFFFF"/>
              </a:solidFill>
              <a:latin typeface="Avenir"/>
              <a:ea typeface="Avenir"/>
              <a:cs typeface="Avenir"/>
              <a:sym typeface="Avenir"/>
            </a:endParaRPr>
          </a:p>
        </p:txBody>
      </p:sp>
      <p:sp>
        <p:nvSpPr>
          <p:cNvPr id="172" name="Google Shape;172;p27"/>
          <p:cNvSpPr/>
          <p:nvPr/>
        </p:nvSpPr>
        <p:spPr>
          <a:xfrm>
            <a:off x="7340332" y="3261322"/>
            <a:ext cx="1493964" cy="979776"/>
          </a:xfrm>
          <a:prstGeom prst="clou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venir"/>
                <a:ea typeface="Avenir"/>
                <a:cs typeface="Avenir"/>
                <a:sym typeface="Avenir"/>
              </a:rPr>
              <a:t>VOC</a:t>
            </a:r>
            <a:endParaRPr b="1" baseline="-25000" sz="2000">
              <a:solidFill>
                <a:srgbClr val="FFFFFF"/>
              </a:solidFill>
              <a:latin typeface="Avenir"/>
              <a:ea typeface="Avenir"/>
              <a:cs typeface="Avenir"/>
              <a:sym typeface="Avenir"/>
            </a:endParaRPr>
          </a:p>
        </p:txBody>
      </p:sp>
      <p:sp>
        <p:nvSpPr>
          <p:cNvPr id="173" name="Google Shape;173;p27"/>
          <p:cNvSpPr/>
          <p:nvPr/>
        </p:nvSpPr>
        <p:spPr>
          <a:xfrm>
            <a:off x="637925" y="501863"/>
            <a:ext cx="1575936" cy="913464"/>
          </a:xfrm>
          <a:prstGeom prst="cloud">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venir"/>
                <a:ea typeface="Avenir"/>
                <a:cs typeface="Avenir"/>
                <a:sym typeface="Avenir"/>
              </a:rPr>
              <a:t>PM</a:t>
            </a:r>
            <a:endParaRPr b="1" baseline="-25000" sz="2000">
              <a:solidFill>
                <a:srgbClr val="FFFFFF"/>
              </a:solidFill>
              <a:latin typeface="Avenir"/>
              <a:ea typeface="Avenir"/>
              <a:cs typeface="Avenir"/>
              <a:sym typeface="Avenir"/>
            </a:endParaRPr>
          </a:p>
        </p:txBody>
      </p:sp>
      <p:pic>
        <p:nvPicPr>
          <p:cNvPr id="174" name="Google Shape;174;p27"/>
          <p:cNvPicPr preferRelativeResize="0"/>
          <p:nvPr/>
        </p:nvPicPr>
        <p:blipFill>
          <a:blip r:embed="rId7">
            <a:alphaModFix/>
          </a:blip>
          <a:stretch>
            <a:fillRect/>
          </a:stretch>
        </p:blipFill>
        <p:spPr>
          <a:xfrm>
            <a:off x="5196050" y="2348158"/>
            <a:ext cx="858176" cy="979775"/>
          </a:xfrm>
          <a:prstGeom prst="rect">
            <a:avLst/>
          </a:prstGeom>
          <a:noFill/>
          <a:ln>
            <a:noFill/>
          </a:ln>
        </p:spPr>
      </p:pic>
      <p:pic>
        <p:nvPicPr>
          <p:cNvPr id="175" name="Google Shape;175;p27"/>
          <p:cNvPicPr preferRelativeResize="0"/>
          <p:nvPr/>
        </p:nvPicPr>
        <p:blipFill>
          <a:blip r:embed="rId8">
            <a:alphaModFix/>
          </a:blip>
          <a:stretch>
            <a:fillRect/>
          </a:stretch>
        </p:blipFill>
        <p:spPr>
          <a:xfrm flipH="1">
            <a:off x="2576223" y="468725"/>
            <a:ext cx="1376100" cy="1376100"/>
          </a:xfrm>
          <a:prstGeom prst="rect">
            <a:avLst/>
          </a:prstGeom>
          <a:noFill/>
          <a:ln>
            <a:noFill/>
          </a:ln>
        </p:spPr>
      </p:pic>
      <p:pic>
        <p:nvPicPr>
          <p:cNvPr id="176" name="Google Shape;176;p27"/>
          <p:cNvPicPr preferRelativeResize="0"/>
          <p:nvPr/>
        </p:nvPicPr>
        <p:blipFill>
          <a:blip r:embed="rId9">
            <a:alphaModFix/>
          </a:blip>
          <a:stretch>
            <a:fillRect/>
          </a:stretch>
        </p:blipFill>
        <p:spPr>
          <a:xfrm>
            <a:off x="2130400" y="3046262"/>
            <a:ext cx="1204627" cy="1204650"/>
          </a:xfrm>
          <a:prstGeom prst="rect">
            <a:avLst/>
          </a:prstGeom>
          <a:noFill/>
          <a:ln>
            <a:noFill/>
          </a:ln>
        </p:spPr>
      </p:pic>
      <p:pic>
        <p:nvPicPr>
          <p:cNvPr id="177" name="Google Shape;177;p27"/>
          <p:cNvPicPr preferRelativeResize="0"/>
          <p:nvPr/>
        </p:nvPicPr>
        <p:blipFill>
          <a:blip r:embed="rId10">
            <a:alphaModFix/>
          </a:blip>
          <a:stretch>
            <a:fillRect/>
          </a:stretch>
        </p:blipFill>
        <p:spPr>
          <a:xfrm flipH="1">
            <a:off x="3520118" y="3046275"/>
            <a:ext cx="1301086" cy="1204624"/>
          </a:xfrm>
          <a:prstGeom prst="rect">
            <a:avLst/>
          </a:prstGeom>
          <a:noFill/>
          <a:ln>
            <a:noFill/>
          </a:ln>
        </p:spPr>
      </p:pic>
      <p:pic>
        <p:nvPicPr>
          <p:cNvPr id="178" name="Google Shape;178;p27"/>
          <p:cNvPicPr preferRelativeResize="0"/>
          <p:nvPr/>
        </p:nvPicPr>
        <p:blipFill>
          <a:blip r:embed="rId11">
            <a:alphaModFix/>
          </a:blip>
          <a:stretch>
            <a:fillRect/>
          </a:stretch>
        </p:blipFill>
        <p:spPr>
          <a:xfrm>
            <a:off x="6253838" y="3158698"/>
            <a:ext cx="979761" cy="979775"/>
          </a:xfrm>
          <a:prstGeom prst="rect">
            <a:avLst/>
          </a:prstGeom>
          <a:noFill/>
          <a:ln>
            <a:noFill/>
          </a:ln>
        </p:spPr>
      </p:pic>
      <p:pic>
        <p:nvPicPr>
          <p:cNvPr id="179" name="Google Shape;179;p27"/>
          <p:cNvPicPr preferRelativeResize="0"/>
          <p:nvPr/>
        </p:nvPicPr>
        <p:blipFill>
          <a:blip r:embed="rId12">
            <a:alphaModFix/>
          </a:blip>
          <a:stretch>
            <a:fillRect/>
          </a:stretch>
        </p:blipFill>
        <p:spPr>
          <a:xfrm>
            <a:off x="5430886" y="468730"/>
            <a:ext cx="979750" cy="979750"/>
          </a:xfrm>
          <a:prstGeom prst="rect">
            <a:avLst/>
          </a:prstGeom>
          <a:noFill/>
          <a:ln>
            <a:noFill/>
          </a:ln>
        </p:spPr>
      </p:pic>
      <p:pic>
        <p:nvPicPr>
          <p:cNvPr id="180" name="Google Shape;180;p27"/>
          <p:cNvPicPr preferRelativeResize="0"/>
          <p:nvPr/>
        </p:nvPicPr>
        <p:blipFill>
          <a:blip r:embed="rId13">
            <a:alphaModFix/>
          </a:blip>
          <a:stretch>
            <a:fillRect/>
          </a:stretch>
        </p:blipFill>
        <p:spPr>
          <a:xfrm>
            <a:off x="6410632" y="458376"/>
            <a:ext cx="858175" cy="858175"/>
          </a:xfrm>
          <a:prstGeom prst="rect">
            <a:avLst/>
          </a:prstGeom>
          <a:noFill/>
          <a:ln>
            <a:noFill/>
          </a:ln>
        </p:spPr>
      </p:pic>
      <p:pic>
        <p:nvPicPr>
          <p:cNvPr id="181" name="Google Shape;181;p27"/>
          <p:cNvPicPr preferRelativeResize="0"/>
          <p:nvPr/>
        </p:nvPicPr>
        <p:blipFill>
          <a:blip r:embed="rId14">
            <a:alphaModFix/>
          </a:blip>
          <a:stretch>
            <a:fillRect/>
          </a:stretch>
        </p:blipFill>
        <p:spPr>
          <a:xfrm>
            <a:off x="7572847" y="354288"/>
            <a:ext cx="1163275" cy="10663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1208250" y="1338263"/>
            <a:ext cx="1649250" cy="3038475"/>
          </a:xfrm>
          <a:prstGeom prst="rect">
            <a:avLst/>
          </a:prstGeom>
          <a:noFill/>
          <a:ln>
            <a:noFill/>
          </a:ln>
        </p:spPr>
      </p:pic>
      <p:pic>
        <p:nvPicPr>
          <p:cNvPr id="187" name="Google Shape;187;p28"/>
          <p:cNvPicPr preferRelativeResize="0"/>
          <p:nvPr/>
        </p:nvPicPr>
        <p:blipFill>
          <a:blip r:embed="rId4">
            <a:alphaModFix/>
          </a:blip>
          <a:stretch>
            <a:fillRect/>
          </a:stretch>
        </p:blipFill>
        <p:spPr>
          <a:xfrm>
            <a:off x="998700" y="171522"/>
            <a:ext cx="2306475" cy="1166753"/>
          </a:xfrm>
          <a:prstGeom prst="rect">
            <a:avLst/>
          </a:prstGeom>
          <a:noFill/>
          <a:ln>
            <a:noFill/>
          </a:ln>
        </p:spPr>
      </p:pic>
      <p:sp>
        <p:nvSpPr>
          <p:cNvPr id="188" name="Google Shape;188;p28"/>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189" name="Google Shape;189;p28"/>
          <p:cNvPicPr preferRelativeResize="0"/>
          <p:nvPr/>
        </p:nvPicPr>
        <p:blipFill>
          <a:blip r:embed="rId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190" name="Google Shape;190;p28"/>
          <p:cNvPicPr preferRelativeResize="0"/>
          <p:nvPr/>
        </p:nvPicPr>
        <p:blipFill>
          <a:blip r:embed="rId6">
            <a:alphaModFix/>
          </a:blip>
          <a:stretch>
            <a:fillRect/>
          </a:stretch>
        </p:blipFill>
        <p:spPr>
          <a:xfrm>
            <a:off x="155500" y="4621963"/>
            <a:ext cx="439200" cy="439200"/>
          </a:xfrm>
          <a:prstGeom prst="rect">
            <a:avLst/>
          </a:prstGeom>
          <a:noFill/>
          <a:ln>
            <a:noFill/>
          </a:ln>
        </p:spPr>
      </p:pic>
      <p:sp>
        <p:nvSpPr>
          <p:cNvPr id="191" name="Google Shape;19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1208250" y="1338263"/>
            <a:ext cx="1649250" cy="3038475"/>
          </a:xfrm>
          <a:prstGeom prst="rect">
            <a:avLst/>
          </a:prstGeom>
          <a:noFill/>
          <a:ln>
            <a:noFill/>
          </a:ln>
        </p:spPr>
      </p:pic>
      <p:pic>
        <p:nvPicPr>
          <p:cNvPr id="197" name="Google Shape;197;p29"/>
          <p:cNvPicPr preferRelativeResize="0"/>
          <p:nvPr/>
        </p:nvPicPr>
        <p:blipFill>
          <a:blip r:embed="rId4">
            <a:alphaModFix/>
          </a:blip>
          <a:stretch>
            <a:fillRect/>
          </a:stretch>
        </p:blipFill>
        <p:spPr>
          <a:xfrm>
            <a:off x="998700" y="171522"/>
            <a:ext cx="2306475" cy="1166753"/>
          </a:xfrm>
          <a:prstGeom prst="rect">
            <a:avLst/>
          </a:prstGeom>
          <a:noFill/>
          <a:ln>
            <a:noFill/>
          </a:ln>
        </p:spPr>
      </p:pic>
      <p:sp>
        <p:nvSpPr>
          <p:cNvPr id="198" name="Google Shape;198;p29"/>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199" name="Google Shape;199;p29"/>
          <p:cNvPicPr preferRelativeResize="0"/>
          <p:nvPr/>
        </p:nvPicPr>
        <p:blipFill>
          <a:blip r:embed="rId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00" name="Google Shape;200;p29"/>
          <p:cNvPicPr preferRelativeResize="0"/>
          <p:nvPr/>
        </p:nvPicPr>
        <p:blipFill>
          <a:blip r:embed="rId6">
            <a:alphaModFix/>
          </a:blip>
          <a:stretch>
            <a:fillRect/>
          </a:stretch>
        </p:blipFill>
        <p:spPr>
          <a:xfrm>
            <a:off x="155500" y="4621963"/>
            <a:ext cx="439200" cy="439200"/>
          </a:xfrm>
          <a:prstGeom prst="rect">
            <a:avLst/>
          </a:prstGeom>
          <a:noFill/>
          <a:ln>
            <a:noFill/>
          </a:ln>
        </p:spPr>
      </p:pic>
      <p:sp>
        <p:nvSpPr>
          <p:cNvPr id="201" name="Google Shape;20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00">
                <a:latin typeface="Raleway"/>
                <a:ea typeface="Raleway"/>
                <a:cs typeface="Raleway"/>
                <a:sym typeface="Raleway"/>
              </a:rPr>
              <a:t>15</a:t>
            </a:r>
            <a:endParaRPr sz="1300">
              <a:latin typeface="Raleway"/>
              <a:ea typeface="Raleway"/>
              <a:cs typeface="Raleway"/>
              <a:sym typeface="Raleway"/>
            </a:endParaRPr>
          </a:p>
        </p:txBody>
      </p:sp>
      <p:sp>
        <p:nvSpPr>
          <p:cNvPr id="202" name="Google Shape;202;p29"/>
          <p:cNvSpPr/>
          <p:nvPr/>
        </p:nvSpPr>
        <p:spPr>
          <a:xfrm>
            <a:off x="4106150" y="1957425"/>
            <a:ext cx="2076600" cy="7239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txBox="1"/>
          <p:nvPr/>
        </p:nvSpPr>
        <p:spPr>
          <a:xfrm>
            <a:off x="6294875" y="977850"/>
            <a:ext cx="3208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FF0000"/>
                </a:solidFill>
                <a:latin typeface="Raleway"/>
                <a:ea typeface="Raleway"/>
                <a:cs typeface="Raleway"/>
                <a:sym typeface="Raleway"/>
              </a:rPr>
              <a:t>$$</a:t>
            </a:r>
            <a:endParaRPr b="1" sz="15000">
              <a:solidFill>
                <a:srgbClr val="FF0000"/>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1208250" y="1338263"/>
            <a:ext cx="1649250" cy="3038475"/>
          </a:xfrm>
          <a:prstGeom prst="rect">
            <a:avLst/>
          </a:prstGeom>
          <a:noFill/>
          <a:ln>
            <a:noFill/>
          </a:ln>
        </p:spPr>
      </p:pic>
      <p:pic>
        <p:nvPicPr>
          <p:cNvPr id="209" name="Google Shape;209;p30"/>
          <p:cNvPicPr preferRelativeResize="0"/>
          <p:nvPr/>
        </p:nvPicPr>
        <p:blipFill>
          <a:blip r:embed="rId4">
            <a:alphaModFix/>
          </a:blip>
          <a:stretch>
            <a:fillRect/>
          </a:stretch>
        </p:blipFill>
        <p:spPr>
          <a:xfrm>
            <a:off x="998700" y="171522"/>
            <a:ext cx="2306475" cy="1166753"/>
          </a:xfrm>
          <a:prstGeom prst="rect">
            <a:avLst/>
          </a:prstGeom>
          <a:noFill/>
          <a:ln>
            <a:noFill/>
          </a:ln>
        </p:spPr>
      </p:pic>
      <p:sp>
        <p:nvSpPr>
          <p:cNvPr id="210" name="Google Shape;210;p30"/>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11" name="Google Shape;211;p30"/>
          <p:cNvPicPr preferRelativeResize="0"/>
          <p:nvPr/>
        </p:nvPicPr>
        <p:blipFill>
          <a:blip r:embed="rId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12" name="Google Shape;212;p30"/>
          <p:cNvPicPr preferRelativeResize="0"/>
          <p:nvPr/>
        </p:nvPicPr>
        <p:blipFill>
          <a:blip r:embed="rId6">
            <a:alphaModFix/>
          </a:blip>
          <a:stretch>
            <a:fillRect/>
          </a:stretch>
        </p:blipFill>
        <p:spPr>
          <a:xfrm>
            <a:off x="155500" y="4621963"/>
            <a:ext cx="439200" cy="439200"/>
          </a:xfrm>
          <a:prstGeom prst="rect">
            <a:avLst/>
          </a:prstGeom>
          <a:noFill/>
          <a:ln>
            <a:noFill/>
          </a:ln>
        </p:spPr>
      </p:pic>
      <p:sp>
        <p:nvSpPr>
          <p:cNvPr id="213" name="Google Shape;21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00">
                <a:latin typeface="Raleway"/>
                <a:ea typeface="Raleway"/>
                <a:cs typeface="Raleway"/>
                <a:sym typeface="Raleway"/>
              </a:rPr>
              <a:t>15</a:t>
            </a:r>
            <a:endParaRPr sz="1300">
              <a:latin typeface="Raleway"/>
              <a:ea typeface="Raleway"/>
              <a:cs typeface="Raleway"/>
              <a:sym typeface="Raleway"/>
            </a:endParaRPr>
          </a:p>
        </p:txBody>
      </p:sp>
      <p:sp>
        <p:nvSpPr>
          <p:cNvPr id="214" name="Google Shape;214;p30"/>
          <p:cNvSpPr/>
          <p:nvPr/>
        </p:nvSpPr>
        <p:spPr>
          <a:xfrm>
            <a:off x="-88012" y="533475"/>
            <a:ext cx="4327500" cy="38766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4106150" y="1957425"/>
            <a:ext cx="2076600" cy="7239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6294875" y="977850"/>
            <a:ext cx="3208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0">
                <a:solidFill>
                  <a:srgbClr val="FF0000"/>
                </a:solidFill>
                <a:latin typeface="Raleway"/>
                <a:ea typeface="Raleway"/>
                <a:cs typeface="Raleway"/>
                <a:sym typeface="Raleway"/>
              </a:rPr>
              <a:t>$$</a:t>
            </a:r>
            <a:endParaRPr b="1" sz="15000">
              <a:solidFill>
                <a:srgbClr val="FF0000"/>
              </a:solidFill>
              <a:latin typeface="Raleway"/>
              <a:ea typeface="Raleway"/>
              <a:cs typeface="Raleway"/>
              <a:sym typeface="Raleway"/>
            </a:endParaRPr>
          </a:p>
        </p:txBody>
      </p:sp>
      <p:sp>
        <p:nvSpPr>
          <p:cNvPr id="217" name="Google Shape;217;p30"/>
          <p:cNvSpPr txBox="1"/>
          <p:nvPr/>
        </p:nvSpPr>
        <p:spPr>
          <a:xfrm>
            <a:off x="594700" y="3528025"/>
            <a:ext cx="3455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FF0000"/>
                </a:solidFill>
                <a:latin typeface="Raleway"/>
                <a:ea typeface="Raleway"/>
                <a:cs typeface="Raleway"/>
                <a:sym typeface="Raleway"/>
              </a:rPr>
              <a:t>expensive</a:t>
            </a:r>
            <a:endParaRPr b="1" sz="5000">
              <a:solidFill>
                <a:srgbClr val="FF0000"/>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3">
            <a:alphaModFix/>
          </a:blip>
          <a:srcRect b="0" l="4745" r="4518" t="0"/>
          <a:stretch/>
        </p:blipFill>
        <p:spPr>
          <a:xfrm>
            <a:off x="366100" y="166013"/>
            <a:ext cx="4903818" cy="4118025"/>
          </a:xfrm>
          <a:prstGeom prst="rect">
            <a:avLst/>
          </a:prstGeom>
          <a:noFill/>
          <a:ln>
            <a:noFill/>
          </a:ln>
        </p:spPr>
      </p:pic>
      <p:sp>
        <p:nvSpPr>
          <p:cNvPr id="223" name="Google Shape;223;p31"/>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24" name="Google Shape;224;p31"/>
          <p:cNvPicPr preferRelativeResize="0"/>
          <p:nvPr/>
        </p:nvPicPr>
        <p:blipFill>
          <a:blip r:embed="rId4">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25" name="Google Shape;225;p31"/>
          <p:cNvPicPr preferRelativeResize="0"/>
          <p:nvPr/>
        </p:nvPicPr>
        <p:blipFill>
          <a:blip r:embed="rId5">
            <a:alphaModFix/>
          </a:blip>
          <a:stretch>
            <a:fillRect/>
          </a:stretch>
        </p:blipFill>
        <p:spPr>
          <a:xfrm>
            <a:off x="155500" y="4621963"/>
            <a:ext cx="439200" cy="439200"/>
          </a:xfrm>
          <a:prstGeom prst="rect">
            <a:avLst/>
          </a:prstGeom>
          <a:noFill/>
          <a:ln>
            <a:noFill/>
          </a:ln>
        </p:spPr>
      </p:pic>
      <p:sp>
        <p:nvSpPr>
          <p:cNvPr id="226" name="Google Shape;22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3">
            <a:alphaModFix/>
          </a:blip>
          <a:srcRect b="7672" l="0" r="4997" t="0"/>
          <a:stretch/>
        </p:blipFill>
        <p:spPr>
          <a:xfrm>
            <a:off x="0" y="-906175"/>
            <a:ext cx="9144000" cy="6049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2"/>
          <p:cNvPicPr preferRelativeResize="0"/>
          <p:nvPr/>
        </p:nvPicPr>
        <p:blipFill rotWithShape="1">
          <a:blip r:embed="rId3">
            <a:alphaModFix/>
          </a:blip>
          <a:srcRect b="0" l="4745" r="4518" t="0"/>
          <a:stretch/>
        </p:blipFill>
        <p:spPr>
          <a:xfrm>
            <a:off x="366100" y="166013"/>
            <a:ext cx="4903818" cy="4118025"/>
          </a:xfrm>
          <a:prstGeom prst="rect">
            <a:avLst/>
          </a:prstGeom>
          <a:noFill/>
          <a:ln>
            <a:noFill/>
          </a:ln>
        </p:spPr>
      </p:pic>
      <p:sp>
        <p:nvSpPr>
          <p:cNvPr id="232" name="Google Shape;232;p32"/>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33" name="Google Shape;233;p32"/>
          <p:cNvPicPr preferRelativeResize="0"/>
          <p:nvPr/>
        </p:nvPicPr>
        <p:blipFill>
          <a:blip r:embed="rId4">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34" name="Google Shape;234;p32"/>
          <p:cNvPicPr preferRelativeResize="0"/>
          <p:nvPr/>
        </p:nvPicPr>
        <p:blipFill>
          <a:blip r:embed="rId5">
            <a:alphaModFix/>
          </a:blip>
          <a:stretch>
            <a:fillRect/>
          </a:stretch>
        </p:blipFill>
        <p:spPr>
          <a:xfrm>
            <a:off x="155500" y="4621963"/>
            <a:ext cx="439200" cy="439200"/>
          </a:xfrm>
          <a:prstGeom prst="rect">
            <a:avLst/>
          </a:prstGeom>
          <a:noFill/>
          <a:ln>
            <a:noFill/>
          </a:ln>
        </p:spPr>
      </p:pic>
      <p:sp>
        <p:nvSpPr>
          <p:cNvPr id="235" name="Google Shape;23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236" name="Google Shape;236;p32"/>
          <p:cNvCxnSpPr/>
          <p:nvPr/>
        </p:nvCxnSpPr>
        <p:spPr>
          <a:xfrm flipH="1" rot="10800000">
            <a:off x="4495800" y="1723950"/>
            <a:ext cx="1428900" cy="1695600"/>
          </a:xfrm>
          <a:prstGeom prst="straightConnector1">
            <a:avLst/>
          </a:prstGeom>
          <a:noFill/>
          <a:ln cap="flat" cmpd="sng" w="114300">
            <a:solidFill>
              <a:srgbClr val="000000"/>
            </a:solidFill>
            <a:prstDash val="solid"/>
            <a:round/>
            <a:headEnd len="med" w="med" type="none"/>
            <a:tailEnd len="med" w="med" type="none"/>
          </a:ln>
        </p:spPr>
      </p:cxnSp>
      <p:cxnSp>
        <p:nvCxnSpPr>
          <p:cNvPr id="237" name="Google Shape;237;p32"/>
          <p:cNvCxnSpPr/>
          <p:nvPr/>
        </p:nvCxnSpPr>
        <p:spPr>
          <a:xfrm flipH="1" rot="10800000">
            <a:off x="4495800" y="3028938"/>
            <a:ext cx="1428900" cy="390600"/>
          </a:xfrm>
          <a:prstGeom prst="straightConnector1">
            <a:avLst/>
          </a:prstGeom>
          <a:noFill/>
          <a:ln cap="flat" cmpd="sng" w="114300">
            <a:solidFill>
              <a:srgbClr val="000000"/>
            </a:solidFill>
            <a:prstDash val="solid"/>
            <a:round/>
            <a:headEnd len="med" w="med" type="none"/>
            <a:tailEnd len="med" w="med" type="none"/>
          </a:ln>
        </p:spPr>
      </p:cxnSp>
      <p:pic>
        <p:nvPicPr>
          <p:cNvPr id="238" name="Google Shape;238;p32"/>
          <p:cNvPicPr preferRelativeResize="0"/>
          <p:nvPr/>
        </p:nvPicPr>
        <p:blipFill>
          <a:blip r:embed="rId6">
            <a:alphaModFix/>
          </a:blip>
          <a:stretch>
            <a:fillRect/>
          </a:stretch>
        </p:blipFill>
        <p:spPr>
          <a:xfrm>
            <a:off x="5724175" y="1628700"/>
            <a:ext cx="3296983" cy="1695600"/>
          </a:xfrm>
          <a:prstGeom prst="rect">
            <a:avLst/>
          </a:prstGeom>
          <a:noFill/>
          <a:ln>
            <a:noFill/>
          </a:ln>
        </p:spPr>
      </p:pic>
      <p:pic>
        <p:nvPicPr>
          <p:cNvPr id="239" name="Google Shape;239;p32"/>
          <p:cNvPicPr preferRelativeResize="0"/>
          <p:nvPr/>
        </p:nvPicPr>
        <p:blipFill>
          <a:blip r:embed="rId7">
            <a:alphaModFix/>
          </a:blip>
          <a:stretch>
            <a:fillRect/>
          </a:stretch>
        </p:blipFill>
        <p:spPr>
          <a:xfrm>
            <a:off x="6850388" y="2450575"/>
            <a:ext cx="548700" cy="548700"/>
          </a:xfrm>
          <a:prstGeom prst="rect">
            <a:avLst/>
          </a:prstGeom>
          <a:noFill/>
          <a:ln>
            <a:noFill/>
          </a:ln>
        </p:spPr>
      </p:pic>
      <p:pic>
        <p:nvPicPr>
          <p:cNvPr id="240" name="Google Shape;240;p32"/>
          <p:cNvPicPr preferRelativeResize="0"/>
          <p:nvPr/>
        </p:nvPicPr>
        <p:blipFill>
          <a:blip r:embed="rId8">
            <a:alphaModFix/>
          </a:blip>
          <a:stretch>
            <a:fillRect/>
          </a:stretch>
        </p:blipFill>
        <p:spPr>
          <a:xfrm flipH="1">
            <a:off x="6345600" y="2640981"/>
            <a:ext cx="548700" cy="520244"/>
          </a:xfrm>
          <a:prstGeom prst="rect">
            <a:avLst/>
          </a:prstGeom>
          <a:noFill/>
          <a:ln>
            <a:noFill/>
          </a:ln>
        </p:spPr>
      </p:pic>
      <p:pic>
        <p:nvPicPr>
          <p:cNvPr id="241" name="Google Shape;241;p32"/>
          <p:cNvPicPr preferRelativeResize="0"/>
          <p:nvPr/>
        </p:nvPicPr>
        <p:blipFill>
          <a:blip r:embed="rId9">
            <a:alphaModFix/>
          </a:blip>
          <a:stretch>
            <a:fillRect/>
          </a:stretch>
        </p:blipFill>
        <p:spPr>
          <a:xfrm flipH="1">
            <a:off x="7315194" y="2573150"/>
            <a:ext cx="730350" cy="65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3"/>
          <p:cNvPicPr preferRelativeResize="0"/>
          <p:nvPr/>
        </p:nvPicPr>
        <p:blipFill rotWithShape="1">
          <a:blip r:embed="rId3">
            <a:alphaModFix/>
          </a:blip>
          <a:srcRect b="0" l="4745" r="4518" t="0"/>
          <a:stretch/>
        </p:blipFill>
        <p:spPr>
          <a:xfrm>
            <a:off x="366100" y="166013"/>
            <a:ext cx="4903818" cy="4118025"/>
          </a:xfrm>
          <a:prstGeom prst="rect">
            <a:avLst/>
          </a:prstGeom>
          <a:noFill/>
          <a:ln>
            <a:noFill/>
          </a:ln>
        </p:spPr>
      </p:pic>
      <p:sp>
        <p:nvSpPr>
          <p:cNvPr id="247" name="Google Shape;247;p33"/>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48" name="Google Shape;248;p33"/>
          <p:cNvPicPr preferRelativeResize="0"/>
          <p:nvPr/>
        </p:nvPicPr>
        <p:blipFill>
          <a:blip r:embed="rId4">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49" name="Google Shape;249;p33"/>
          <p:cNvPicPr preferRelativeResize="0"/>
          <p:nvPr/>
        </p:nvPicPr>
        <p:blipFill>
          <a:blip r:embed="rId5">
            <a:alphaModFix/>
          </a:blip>
          <a:stretch>
            <a:fillRect/>
          </a:stretch>
        </p:blipFill>
        <p:spPr>
          <a:xfrm>
            <a:off x="155500" y="4621963"/>
            <a:ext cx="439200" cy="439200"/>
          </a:xfrm>
          <a:prstGeom prst="rect">
            <a:avLst/>
          </a:prstGeom>
          <a:noFill/>
          <a:ln>
            <a:noFill/>
          </a:ln>
        </p:spPr>
      </p:pic>
      <p:sp>
        <p:nvSpPr>
          <p:cNvPr id="250" name="Google Shape;25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251" name="Google Shape;251;p33"/>
          <p:cNvCxnSpPr/>
          <p:nvPr/>
        </p:nvCxnSpPr>
        <p:spPr>
          <a:xfrm flipH="1" rot="10800000">
            <a:off x="4495800" y="1723950"/>
            <a:ext cx="1428900" cy="1695600"/>
          </a:xfrm>
          <a:prstGeom prst="straightConnector1">
            <a:avLst/>
          </a:prstGeom>
          <a:noFill/>
          <a:ln cap="flat" cmpd="sng" w="114300">
            <a:solidFill>
              <a:srgbClr val="000000"/>
            </a:solidFill>
            <a:prstDash val="solid"/>
            <a:round/>
            <a:headEnd len="med" w="med" type="none"/>
            <a:tailEnd len="med" w="med" type="none"/>
          </a:ln>
        </p:spPr>
      </p:cxnSp>
      <p:cxnSp>
        <p:nvCxnSpPr>
          <p:cNvPr id="252" name="Google Shape;252;p33"/>
          <p:cNvCxnSpPr/>
          <p:nvPr/>
        </p:nvCxnSpPr>
        <p:spPr>
          <a:xfrm flipH="1" rot="10800000">
            <a:off x="4495800" y="3028938"/>
            <a:ext cx="1428900" cy="390600"/>
          </a:xfrm>
          <a:prstGeom prst="straightConnector1">
            <a:avLst/>
          </a:prstGeom>
          <a:noFill/>
          <a:ln cap="flat" cmpd="sng" w="114300">
            <a:solidFill>
              <a:srgbClr val="000000"/>
            </a:solidFill>
            <a:prstDash val="solid"/>
            <a:round/>
            <a:headEnd len="med" w="med" type="none"/>
            <a:tailEnd len="med" w="med" type="none"/>
          </a:ln>
        </p:spPr>
      </p:cxnSp>
      <p:pic>
        <p:nvPicPr>
          <p:cNvPr id="253" name="Google Shape;253;p33"/>
          <p:cNvPicPr preferRelativeResize="0"/>
          <p:nvPr/>
        </p:nvPicPr>
        <p:blipFill>
          <a:blip r:embed="rId6">
            <a:alphaModFix/>
          </a:blip>
          <a:stretch>
            <a:fillRect/>
          </a:stretch>
        </p:blipFill>
        <p:spPr>
          <a:xfrm>
            <a:off x="5724175" y="1628700"/>
            <a:ext cx="3296983" cy="1695600"/>
          </a:xfrm>
          <a:prstGeom prst="rect">
            <a:avLst/>
          </a:prstGeom>
          <a:noFill/>
          <a:ln>
            <a:noFill/>
          </a:ln>
        </p:spPr>
      </p:pic>
      <p:pic>
        <p:nvPicPr>
          <p:cNvPr id="254" name="Google Shape;254;p33"/>
          <p:cNvPicPr preferRelativeResize="0"/>
          <p:nvPr/>
        </p:nvPicPr>
        <p:blipFill>
          <a:blip r:embed="rId7">
            <a:alphaModFix/>
          </a:blip>
          <a:stretch>
            <a:fillRect/>
          </a:stretch>
        </p:blipFill>
        <p:spPr>
          <a:xfrm>
            <a:off x="6850388" y="2450575"/>
            <a:ext cx="548700" cy="548700"/>
          </a:xfrm>
          <a:prstGeom prst="rect">
            <a:avLst/>
          </a:prstGeom>
          <a:noFill/>
          <a:ln>
            <a:noFill/>
          </a:ln>
        </p:spPr>
      </p:pic>
      <p:pic>
        <p:nvPicPr>
          <p:cNvPr id="255" name="Google Shape;255;p33"/>
          <p:cNvPicPr preferRelativeResize="0"/>
          <p:nvPr/>
        </p:nvPicPr>
        <p:blipFill>
          <a:blip r:embed="rId8">
            <a:alphaModFix/>
          </a:blip>
          <a:stretch>
            <a:fillRect/>
          </a:stretch>
        </p:blipFill>
        <p:spPr>
          <a:xfrm flipH="1">
            <a:off x="6345600" y="2640981"/>
            <a:ext cx="548700" cy="520244"/>
          </a:xfrm>
          <a:prstGeom prst="rect">
            <a:avLst/>
          </a:prstGeom>
          <a:noFill/>
          <a:ln>
            <a:noFill/>
          </a:ln>
        </p:spPr>
      </p:pic>
      <p:pic>
        <p:nvPicPr>
          <p:cNvPr id="256" name="Google Shape;256;p33"/>
          <p:cNvPicPr preferRelativeResize="0"/>
          <p:nvPr/>
        </p:nvPicPr>
        <p:blipFill>
          <a:blip r:embed="rId9">
            <a:alphaModFix/>
          </a:blip>
          <a:stretch>
            <a:fillRect/>
          </a:stretch>
        </p:blipFill>
        <p:spPr>
          <a:xfrm flipH="1">
            <a:off x="7315194" y="2573150"/>
            <a:ext cx="730350" cy="655900"/>
          </a:xfrm>
          <a:prstGeom prst="rect">
            <a:avLst/>
          </a:prstGeom>
          <a:noFill/>
          <a:ln>
            <a:noFill/>
          </a:ln>
        </p:spPr>
      </p:pic>
      <p:sp>
        <p:nvSpPr>
          <p:cNvPr id="257" name="Google Shape;257;p33"/>
          <p:cNvSpPr/>
          <p:nvPr/>
        </p:nvSpPr>
        <p:spPr>
          <a:xfrm>
            <a:off x="4839013" y="74275"/>
            <a:ext cx="5067300" cy="44658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txBox="1"/>
          <p:nvPr/>
        </p:nvSpPr>
        <p:spPr>
          <a:xfrm>
            <a:off x="5475350" y="3528025"/>
            <a:ext cx="3756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FF0000"/>
                </a:solidFill>
                <a:latin typeface="Raleway"/>
                <a:ea typeface="Raleway"/>
                <a:cs typeface="Raleway"/>
                <a:sym typeface="Raleway"/>
              </a:rPr>
              <a:t>impersonal</a:t>
            </a:r>
            <a:endParaRPr b="1" sz="5000">
              <a:solidFill>
                <a:srgbClr val="FF0000"/>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64" name="Google Shape;264;p34"/>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65" name="Google Shape;265;p34"/>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266" name="Google Shape;26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pic>
        <p:nvPicPr>
          <p:cNvPr id="267" name="Google Shape;267;p34"/>
          <p:cNvPicPr preferRelativeResize="0"/>
          <p:nvPr/>
        </p:nvPicPr>
        <p:blipFill rotWithShape="1">
          <a:blip r:embed="rId5">
            <a:alphaModFix/>
          </a:blip>
          <a:srcRect b="20833" l="0" r="0" t="14845"/>
          <a:stretch/>
        </p:blipFill>
        <p:spPr>
          <a:xfrm>
            <a:off x="155500" y="1344600"/>
            <a:ext cx="3282900" cy="2111400"/>
          </a:xfrm>
          <a:prstGeom prst="roundRect">
            <a:avLst>
              <a:gd fmla="val 16667"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73" name="Google Shape;273;p35"/>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74" name="Google Shape;274;p35"/>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275" name="Google Shape;27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00">
                <a:latin typeface="Raleway"/>
                <a:ea typeface="Raleway"/>
                <a:cs typeface="Raleway"/>
                <a:sym typeface="Raleway"/>
              </a:rPr>
              <a:t>17</a:t>
            </a:r>
            <a:endParaRPr sz="1300">
              <a:latin typeface="Raleway"/>
              <a:ea typeface="Raleway"/>
              <a:cs typeface="Raleway"/>
              <a:sym typeface="Raleway"/>
            </a:endParaRPr>
          </a:p>
        </p:txBody>
      </p:sp>
      <p:pic>
        <p:nvPicPr>
          <p:cNvPr id="276" name="Google Shape;276;p35"/>
          <p:cNvPicPr preferRelativeResize="0"/>
          <p:nvPr/>
        </p:nvPicPr>
        <p:blipFill rotWithShape="1">
          <a:blip r:embed="rId5">
            <a:alphaModFix/>
          </a:blip>
          <a:srcRect b="20833" l="0" r="0" t="14845"/>
          <a:stretch/>
        </p:blipFill>
        <p:spPr>
          <a:xfrm>
            <a:off x="155500" y="1344600"/>
            <a:ext cx="3282900" cy="2111400"/>
          </a:xfrm>
          <a:prstGeom prst="roundRect">
            <a:avLst>
              <a:gd fmla="val 16667" name="adj"/>
            </a:avLst>
          </a:prstGeom>
          <a:noFill/>
          <a:ln>
            <a:noFill/>
          </a:ln>
        </p:spPr>
      </p:pic>
      <p:sp>
        <p:nvSpPr>
          <p:cNvPr id="277" name="Google Shape;277;p35"/>
          <p:cNvSpPr/>
          <p:nvPr/>
        </p:nvSpPr>
        <p:spPr>
          <a:xfrm rot="-909787">
            <a:off x="2546234" y="1402667"/>
            <a:ext cx="1949781" cy="72389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rot="1074812">
            <a:off x="2194519" y="2705316"/>
            <a:ext cx="2741713" cy="723968"/>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txBox="1"/>
          <p:nvPr/>
        </p:nvSpPr>
        <p:spPr>
          <a:xfrm>
            <a:off x="4599425" y="385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280" name="Google Shape;280;p35"/>
          <p:cNvSpPr txBox="1"/>
          <p:nvPr/>
        </p:nvSpPr>
        <p:spPr>
          <a:xfrm>
            <a:off x="4980425" y="2671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281" name="Google Shape;281;p35"/>
          <p:cNvSpPr/>
          <p:nvPr/>
        </p:nvSpPr>
        <p:spPr>
          <a:xfrm rot="401866">
            <a:off x="5462865" y="1042575"/>
            <a:ext cx="1831399" cy="723761"/>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rot="-1125328">
            <a:off x="5741433" y="3080872"/>
            <a:ext cx="1831557" cy="723855"/>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txBox="1"/>
          <p:nvPr/>
        </p:nvSpPr>
        <p:spPr>
          <a:xfrm>
            <a:off x="7495025" y="5382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284" name="Google Shape;284;p35"/>
          <p:cNvSpPr txBox="1"/>
          <p:nvPr/>
        </p:nvSpPr>
        <p:spPr>
          <a:xfrm>
            <a:off x="7647425" y="2290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285" name="Google Shape;285;p35"/>
          <p:cNvSpPr txBox="1"/>
          <p:nvPr/>
        </p:nvSpPr>
        <p:spPr>
          <a:xfrm rot="956341">
            <a:off x="5069972" y="1595666"/>
            <a:ext cx="1479167" cy="6033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windows</a:t>
            </a:r>
            <a:endParaRPr b="1" sz="2000">
              <a:solidFill>
                <a:schemeClr val="accent4"/>
              </a:solidFill>
              <a:latin typeface="Raleway"/>
              <a:ea typeface="Raleway"/>
              <a:cs typeface="Raleway"/>
              <a:sym typeface="Raleway"/>
            </a:endParaRPr>
          </a:p>
        </p:txBody>
      </p:sp>
      <p:sp>
        <p:nvSpPr>
          <p:cNvPr id="286" name="Google Shape;286;p35"/>
          <p:cNvSpPr txBox="1"/>
          <p:nvPr/>
        </p:nvSpPr>
        <p:spPr>
          <a:xfrm rot="-1419839">
            <a:off x="3946091" y="3682085"/>
            <a:ext cx="1479176" cy="6034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outdoors</a:t>
            </a:r>
            <a:endParaRPr b="1" sz="2000">
              <a:solidFill>
                <a:schemeClr val="accent4"/>
              </a:solidFill>
              <a:latin typeface="Raleway"/>
              <a:ea typeface="Raleway"/>
              <a:cs typeface="Raleway"/>
              <a:sym typeface="Raleway"/>
            </a:endParaRPr>
          </a:p>
        </p:txBody>
      </p:sp>
      <p:sp>
        <p:nvSpPr>
          <p:cNvPr id="287" name="Google Shape;287;p35"/>
          <p:cNvSpPr txBox="1"/>
          <p:nvPr/>
        </p:nvSpPr>
        <p:spPr>
          <a:xfrm rot="-1112490">
            <a:off x="7876040" y="1595611"/>
            <a:ext cx="1479284" cy="6034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mask</a:t>
            </a:r>
            <a:endParaRPr b="1" sz="2000">
              <a:solidFill>
                <a:schemeClr val="accent4"/>
              </a:solidFill>
              <a:latin typeface="Raleway"/>
              <a:ea typeface="Raleway"/>
              <a:cs typeface="Raleway"/>
              <a:sym typeface="Raleway"/>
            </a:endParaRPr>
          </a:p>
        </p:txBody>
      </p:sp>
      <p:sp>
        <p:nvSpPr>
          <p:cNvPr id="288" name="Google Shape;288;p35"/>
          <p:cNvSpPr txBox="1"/>
          <p:nvPr/>
        </p:nvSpPr>
        <p:spPr>
          <a:xfrm rot="371820">
            <a:off x="6983318" y="3682044"/>
            <a:ext cx="2134372" cy="6035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go for a run</a:t>
            </a:r>
            <a:endParaRPr b="1" sz="2000">
              <a:solidFill>
                <a:schemeClr val="accent4"/>
              </a:solidFill>
              <a:latin typeface="Raleway"/>
              <a:ea typeface="Raleway"/>
              <a:cs typeface="Raleway"/>
              <a:sym typeface="Raleway"/>
            </a:endParaRPr>
          </a:p>
        </p:txBody>
      </p:sp>
      <p:sp>
        <p:nvSpPr>
          <p:cNvPr id="289" name="Google Shape;289;p35"/>
          <p:cNvSpPr txBox="1"/>
          <p:nvPr/>
        </p:nvSpPr>
        <p:spPr>
          <a:xfrm rot="-540460">
            <a:off x="4637563" y="1898239"/>
            <a:ext cx="1479243" cy="6032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safe</a:t>
            </a:r>
            <a:endParaRPr b="1" sz="2000">
              <a:solidFill>
                <a:schemeClr val="accent4"/>
              </a:solidFill>
              <a:latin typeface="Raleway"/>
              <a:ea typeface="Raleway"/>
              <a:cs typeface="Raleway"/>
              <a:sym typeface="Raleway"/>
            </a:endParaRPr>
          </a:p>
        </p:txBody>
      </p:sp>
      <p:sp>
        <p:nvSpPr>
          <p:cNvPr id="290" name="Google Shape;290;p35"/>
          <p:cNvSpPr txBox="1"/>
          <p:nvPr/>
        </p:nvSpPr>
        <p:spPr>
          <a:xfrm rot="335838">
            <a:off x="6743401" y="2366939"/>
            <a:ext cx="1479454" cy="6034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purifier</a:t>
            </a:r>
            <a:endParaRPr b="1" sz="2000">
              <a:solidFill>
                <a:schemeClr val="accent4"/>
              </a:solidFill>
              <a:latin typeface="Raleway"/>
              <a:ea typeface="Raleway"/>
              <a:cs typeface="Raleway"/>
              <a:sym typeface="Raleway"/>
            </a:endParaRPr>
          </a:p>
        </p:txBody>
      </p:sp>
      <p:sp>
        <p:nvSpPr>
          <p:cNvPr id="291" name="Google Shape;291;p35"/>
          <p:cNvSpPr txBox="1"/>
          <p:nvPr/>
        </p:nvSpPr>
        <p:spPr>
          <a:xfrm rot="1851967">
            <a:off x="5362362" y="2824159"/>
            <a:ext cx="1479435" cy="60340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move</a:t>
            </a:r>
            <a:endParaRPr b="1" sz="2000">
              <a:solidFill>
                <a:schemeClr val="accent4"/>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297" name="Google Shape;297;p36"/>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298" name="Google Shape;298;p36"/>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299" name="Google Shape;29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00">
                <a:latin typeface="Raleway"/>
                <a:ea typeface="Raleway"/>
                <a:cs typeface="Raleway"/>
                <a:sym typeface="Raleway"/>
              </a:rPr>
              <a:t>17</a:t>
            </a:r>
            <a:endParaRPr sz="1300">
              <a:latin typeface="Raleway"/>
              <a:ea typeface="Raleway"/>
              <a:cs typeface="Raleway"/>
              <a:sym typeface="Raleway"/>
            </a:endParaRPr>
          </a:p>
        </p:txBody>
      </p:sp>
      <p:pic>
        <p:nvPicPr>
          <p:cNvPr id="300" name="Google Shape;300;p36"/>
          <p:cNvPicPr preferRelativeResize="0"/>
          <p:nvPr/>
        </p:nvPicPr>
        <p:blipFill rotWithShape="1">
          <a:blip r:embed="rId5">
            <a:alphaModFix/>
          </a:blip>
          <a:srcRect b="20833" l="0" r="0" t="14845"/>
          <a:stretch/>
        </p:blipFill>
        <p:spPr>
          <a:xfrm>
            <a:off x="155500" y="1344600"/>
            <a:ext cx="3282900" cy="2111400"/>
          </a:xfrm>
          <a:prstGeom prst="roundRect">
            <a:avLst>
              <a:gd fmla="val 16667" name="adj"/>
            </a:avLst>
          </a:prstGeom>
          <a:noFill/>
          <a:ln>
            <a:noFill/>
          </a:ln>
        </p:spPr>
      </p:pic>
      <p:sp>
        <p:nvSpPr>
          <p:cNvPr id="301" name="Google Shape;301;p36"/>
          <p:cNvSpPr/>
          <p:nvPr/>
        </p:nvSpPr>
        <p:spPr>
          <a:xfrm rot="-909787">
            <a:off x="2546234" y="1402667"/>
            <a:ext cx="1949781" cy="72389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rot="1074812">
            <a:off x="2194519" y="2705316"/>
            <a:ext cx="2741713" cy="723968"/>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txBox="1"/>
          <p:nvPr/>
        </p:nvSpPr>
        <p:spPr>
          <a:xfrm>
            <a:off x="4599425" y="385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304" name="Google Shape;304;p36"/>
          <p:cNvSpPr txBox="1"/>
          <p:nvPr/>
        </p:nvSpPr>
        <p:spPr>
          <a:xfrm>
            <a:off x="4980425" y="2671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305" name="Google Shape;305;p36"/>
          <p:cNvSpPr/>
          <p:nvPr/>
        </p:nvSpPr>
        <p:spPr>
          <a:xfrm rot="401866">
            <a:off x="5462865" y="1042575"/>
            <a:ext cx="1831399" cy="723761"/>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rot="-1125328">
            <a:off x="5741433" y="3080872"/>
            <a:ext cx="1831557" cy="723855"/>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txBox="1"/>
          <p:nvPr/>
        </p:nvSpPr>
        <p:spPr>
          <a:xfrm>
            <a:off x="7495025" y="5382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308" name="Google Shape;308;p36"/>
          <p:cNvSpPr txBox="1"/>
          <p:nvPr/>
        </p:nvSpPr>
        <p:spPr>
          <a:xfrm>
            <a:off x="7647425" y="2290800"/>
            <a:ext cx="147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0">
                <a:solidFill>
                  <a:schemeClr val="accent4"/>
                </a:solidFill>
                <a:latin typeface="Raleway"/>
                <a:ea typeface="Raleway"/>
                <a:cs typeface="Raleway"/>
                <a:sym typeface="Raleway"/>
              </a:rPr>
              <a:t>?</a:t>
            </a:r>
            <a:endParaRPr b="1" sz="10000">
              <a:solidFill>
                <a:schemeClr val="accent4"/>
              </a:solidFill>
              <a:latin typeface="Raleway"/>
              <a:ea typeface="Raleway"/>
              <a:cs typeface="Raleway"/>
              <a:sym typeface="Raleway"/>
            </a:endParaRPr>
          </a:p>
        </p:txBody>
      </p:sp>
      <p:sp>
        <p:nvSpPr>
          <p:cNvPr id="309" name="Google Shape;309;p36"/>
          <p:cNvSpPr txBox="1"/>
          <p:nvPr/>
        </p:nvSpPr>
        <p:spPr>
          <a:xfrm rot="956341">
            <a:off x="5069972" y="1595666"/>
            <a:ext cx="1479167" cy="6033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windows</a:t>
            </a:r>
            <a:endParaRPr b="1" sz="2000">
              <a:solidFill>
                <a:schemeClr val="accent4"/>
              </a:solidFill>
              <a:latin typeface="Raleway"/>
              <a:ea typeface="Raleway"/>
              <a:cs typeface="Raleway"/>
              <a:sym typeface="Raleway"/>
            </a:endParaRPr>
          </a:p>
        </p:txBody>
      </p:sp>
      <p:sp>
        <p:nvSpPr>
          <p:cNvPr id="310" name="Google Shape;310;p36"/>
          <p:cNvSpPr txBox="1"/>
          <p:nvPr/>
        </p:nvSpPr>
        <p:spPr>
          <a:xfrm rot="-1419839">
            <a:off x="3946091" y="3682085"/>
            <a:ext cx="1479176" cy="60342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outdoors</a:t>
            </a:r>
            <a:endParaRPr b="1" sz="2000">
              <a:solidFill>
                <a:schemeClr val="accent4"/>
              </a:solidFill>
              <a:latin typeface="Raleway"/>
              <a:ea typeface="Raleway"/>
              <a:cs typeface="Raleway"/>
              <a:sym typeface="Raleway"/>
            </a:endParaRPr>
          </a:p>
        </p:txBody>
      </p:sp>
      <p:sp>
        <p:nvSpPr>
          <p:cNvPr id="311" name="Google Shape;311;p36"/>
          <p:cNvSpPr txBox="1"/>
          <p:nvPr/>
        </p:nvSpPr>
        <p:spPr>
          <a:xfrm rot="-1112490">
            <a:off x="7876040" y="1595611"/>
            <a:ext cx="1479284" cy="6034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mask</a:t>
            </a:r>
            <a:endParaRPr b="1" sz="2000">
              <a:solidFill>
                <a:schemeClr val="accent4"/>
              </a:solidFill>
              <a:latin typeface="Raleway"/>
              <a:ea typeface="Raleway"/>
              <a:cs typeface="Raleway"/>
              <a:sym typeface="Raleway"/>
            </a:endParaRPr>
          </a:p>
        </p:txBody>
      </p:sp>
      <p:sp>
        <p:nvSpPr>
          <p:cNvPr id="312" name="Google Shape;312;p36"/>
          <p:cNvSpPr txBox="1"/>
          <p:nvPr/>
        </p:nvSpPr>
        <p:spPr>
          <a:xfrm rot="371820">
            <a:off x="6983318" y="3682044"/>
            <a:ext cx="2134372" cy="60352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go for a run</a:t>
            </a:r>
            <a:endParaRPr b="1" sz="2000">
              <a:solidFill>
                <a:schemeClr val="accent4"/>
              </a:solidFill>
              <a:latin typeface="Raleway"/>
              <a:ea typeface="Raleway"/>
              <a:cs typeface="Raleway"/>
              <a:sym typeface="Raleway"/>
            </a:endParaRPr>
          </a:p>
        </p:txBody>
      </p:sp>
      <p:sp>
        <p:nvSpPr>
          <p:cNvPr id="313" name="Google Shape;313;p36"/>
          <p:cNvSpPr txBox="1"/>
          <p:nvPr/>
        </p:nvSpPr>
        <p:spPr>
          <a:xfrm rot="-540460">
            <a:off x="4637563" y="1898239"/>
            <a:ext cx="1479243" cy="6032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safe</a:t>
            </a:r>
            <a:endParaRPr b="1" sz="2000">
              <a:solidFill>
                <a:schemeClr val="accent4"/>
              </a:solidFill>
              <a:latin typeface="Raleway"/>
              <a:ea typeface="Raleway"/>
              <a:cs typeface="Raleway"/>
              <a:sym typeface="Raleway"/>
            </a:endParaRPr>
          </a:p>
        </p:txBody>
      </p:sp>
      <p:sp>
        <p:nvSpPr>
          <p:cNvPr id="314" name="Google Shape;314;p36"/>
          <p:cNvSpPr txBox="1"/>
          <p:nvPr/>
        </p:nvSpPr>
        <p:spPr>
          <a:xfrm rot="335838">
            <a:off x="6743401" y="2366939"/>
            <a:ext cx="1479454" cy="60344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purifier</a:t>
            </a:r>
            <a:endParaRPr b="1" sz="2000">
              <a:solidFill>
                <a:schemeClr val="accent4"/>
              </a:solidFill>
              <a:latin typeface="Raleway"/>
              <a:ea typeface="Raleway"/>
              <a:cs typeface="Raleway"/>
              <a:sym typeface="Raleway"/>
            </a:endParaRPr>
          </a:p>
        </p:txBody>
      </p:sp>
      <p:sp>
        <p:nvSpPr>
          <p:cNvPr id="315" name="Google Shape;315;p36"/>
          <p:cNvSpPr txBox="1"/>
          <p:nvPr/>
        </p:nvSpPr>
        <p:spPr>
          <a:xfrm rot="1851967">
            <a:off x="5362362" y="2824159"/>
            <a:ext cx="1479435" cy="60340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Raleway"/>
                <a:ea typeface="Raleway"/>
                <a:cs typeface="Raleway"/>
                <a:sym typeface="Raleway"/>
              </a:rPr>
              <a:t>move</a:t>
            </a:r>
            <a:endParaRPr b="1" sz="2000">
              <a:solidFill>
                <a:schemeClr val="accent4"/>
              </a:solidFill>
              <a:latin typeface="Raleway"/>
              <a:ea typeface="Raleway"/>
              <a:cs typeface="Raleway"/>
              <a:sym typeface="Raleway"/>
            </a:endParaRPr>
          </a:p>
        </p:txBody>
      </p:sp>
      <p:sp>
        <p:nvSpPr>
          <p:cNvPr id="316" name="Google Shape;316;p36"/>
          <p:cNvSpPr txBox="1"/>
          <p:nvPr/>
        </p:nvSpPr>
        <p:spPr>
          <a:xfrm>
            <a:off x="4793175" y="3621975"/>
            <a:ext cx="3455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FF0000"/>
                </a:solidFill>
                <a:latin typeface="Raleway"/>
                <a:ea typeface="Raleway"/>
                <a:cs typeface="Raleway"/>
                <a:sym typeface="Raleway"/>
              </a:rPr>
              <a:t>unhelpful</a:t>
            </a:r>
            <a:endParaRPr b="1" sz="5000">
              <a:solidFill>
                <a:srgbClr val="FF0000"/>
              </a:solidFill>
              <a:latin typeface="Raleway"/>
              <a:ea typeface="Raleway"/>
              <a:cs typeface="Raleway"/>
              <a:sym typeface="Raleway"/>
            </a:endParaRPr>
          </a:p>
        </p:txBody>
      </p:sp>
      <p:sp>
        <p:nvSpPr>
          <p:cNvPr id="317" name="Google Shape;317;p36"/>
          <p:cNvSpPr/>
          <p:nvPr/>
        </p:nvSpPr>
        <p:spPr>
          <a:xfrm>
            <a:off x="3722675" y="0"/>
            <a:ext cx="5430900" cy="4622100"/>
          </a:xfrm>
          <a:prstGeom prst="mathMultiply">
            <a:avLst>
              <a:gd fmla="val 9498"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323" name="Google Shape;323;p37"/>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324" name="Google Shape;324;p37"/>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325" name="Google Shape;32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sp>
        <p:nvSpPr>
          <p:cNvPr id="326" name="Google Shape;326;p37"/>
          <p:cNvSpPr txBox="1"/>
          <p:nvPr/>
        </p:nvSpPr>
        <p:spPr>
          <a:xfrm>
            <a:off x="9575" y="1008375"/>
            <a:ext cx="9144000" cy="20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br>
              <a:rPr b="1" lang="en" sz="3000">
                <a:solidFill>
                  <a:srgbClr val="000000"/>
                </a:solidFill>
                <a:latin typeface="Avenir"/>
                <a:ea typeface="Avenir"/>
                <a:cs typeface="Avenir"/>
                <a:sym typeface="Avenir"/>
              </a:rPr>
            </a:br>
            <a:r>
              <a:rPr b="1" lang="en" sz="6000">
                <a:latin typeface="Avenir"/>
                <a:ea typeface="Avenir"/>
                <a:cs typeface="Avenir"/>
                <a:sym typeface="Avenir"/>
              </a:rPr>
              <a:t>Smart Air Bears</a:t>
            </a:r>
            <a:endParaRPr b="1" sz="6000">
              <a:latin typeface="Avenir"/>
              <a:ea typeface="Avenir"/>
              <a:cs typeface="Avenir"/>
              <a:sym typeface="Avenir"/>
            </a:endParaRPr>
          </a:p>
          <a:p>
            <a:pPr indent="0" lvl="0" marL="0" rtl="0" algn="ctr">
              <a:spcBef>
                <a:spcPts val="0"/>
              </a:spcBef>
              <a:spcAft>
                <a:spcPts val="0"/>
              </a:spcAft>
              <a:buNone/>
            </a:pPr>
            <a:r>
              <a:t/>
            </a:r>
            <a:endParaRPr b="1" sz="1500">
              <a:latin typeface="Avenir"/>
              <a:ea typeface="Avenir"/>
              <a:cs typeface="Avenir"/>
              <a:sym typeface="Avenir"/>
            </a:endParaRPr>
          </a:p>
          <a:p>
            <a:pPr indent="0" lvl="0" marL="0" rtl="0" algn="ctr">
              <a:spcBef>
                <a:spcPts val="0"/>
              </a:spcBef>
              <a:spcAft>
                <a:spcPts val="0"/>
              </a:spcAft>
              <a:buNone/>
            </a:pPr>
            <a:r>
              <a:rPr i="1" lang="en" sz="3000">
                <a:latin typeface="Avenir"/>
                <a:ea typeface="Avenir"/>
                <a:cs typeface="Avenir"/>
                <a:sym typeface="Avenir"/>
              </a:rPr>
              <a:t>empowered personal pollution monitoring</a:t>
            </a:r>
            <a:endParaRPr i="1" sz="3000">
              <a:latin typeface="Avenir"/>
              <a:ea typeface="Avenir"/>
              <a:cs typeface="Avenir"/>
              <a:sym typeface="Avenir"/>
            </a:endParaRPr>
          </a:p>
          <a:p>
            <a:pPr indent="0" lvl="0" marL="0" rtl="0" algn="ctr">
              <a:spcBef>
                <a:spcPts val="0"/>
              </a:spcBef>
              <a:spcAft>
                <a:spcPts val="0"/>
              </a:spcAft>
              <a:buNone/>
            </a:pPr>
            <a:r>
              <a:rPr i="1" lang="en" sz="3000">
                <a:latin typeface="Avenir"/>
                <a:ea typeface="Avenir"/>
                <a:cs typeface="Avenir"/>
                <a:sym typeface="Avenir"/>
              </a:rPr>
              <a:t>for all</a:t>
            </a:r>
            <a:endParaRPr i="1" sz="3000">
              <a:latin typeface="Avenir"/>
              <a:ea typeface="Avenir"/>
              <a:cs typeface="Avenir"/>
              <a:sym typeface="Avenir"/>
            </a:endParaRPr>
          </a:p>
          <a:p>
            <a:pPr indent="0" lvl="0" marL="0" rtl="0" algn="ctr">
              <a:spcBef>
                <a:spcPts val="0"/>
              </a:spcBef>
              <a:spcAft>
                <a:spcPts val="0"/>
              </a:spcAft>
              <a:buNone/>
            </a:pPr>
            <a:r>
              <a:t/>
            </a:r>
            <a:endParaRPr sz="3000">
              <a:solidFill>
                <a:srgbClr val="000000"/>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txBox="1"/>
          <p:nvPr/>
        </p:nvSpPr>
        <p:spPr>
          <a:xfrm>
            <a:off x="217925" y="67050"/>
            <a:ext cx="792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Our Product</a:t>
            </a:r>
            <a:endParaRPr b="1" sz="2800">
              <a:latin typeface="Raleway"/>
              <a:ea typeface="Raleway"/>
              <a:cs typeface="Raleway"/>
              <a:sym typeface="Raleway"/>
            </a:endParaRPr>
          </a:p>
        </p:txBody>
      </p:sp>
      <p:cxnSp>
        <p:nvCxnSpPr>
          <p:cNvPr id="333" name="Google Shape;333;p38"/>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334" name="Google Shape;334;p38"/>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Low-cost personal pollutant monitor and decision-making tool</a:t>
            </a:r>
            <a:endParaRPr sz="2000">
              <a:latin typeface="Raleway"/>
              <a:ea typeface="Raleway"/>
              <a:cs typeface="Raleway"/>
              <a:sym typeface="Raleway"/>
            </a:endParaRPr>
          </a:p>
        </p:txBody>
      </p:sp>
      <p:sp>
        <p:nvSpPr>
          <p:cNvPr id="335" name="Google Shape;335;p38"/>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336" name="Google Shape;336;p38"/>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337" name="Google Shape;337;p38"/>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338" name="Google Shape;338;p38"/>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339" name="Google Shape;339;p38"/>
          <p:cNvPicPr preferRelativeResize="0"/>
          <p:nvPr/>
        </p:nvPicPr>
        <p:blipFill>
          <a:blip r:embed="rId3">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340" name="Google Shape;340;p38"/>
          <p:cNvPicPr preferRelativeResize="0"/>
          <p:nvPr/>
        </p:nvPicPr>
        <p:blipFill>
          <a:blip r:embed="rId4">
            <a:alphaModFix/>
          </a:blip>
          <a:stretch>
            <a:fillRect/>
          </a:stretch>
        </p:blipFill>
        <p:spPr>
          <a:xfrm>
            <a:off x="155500" y="4621963"/>
            <a:ext cx="439200" cy="439200"/>
          </a:xfrm>
          <a:prstGeom prst="rect">
            <a:avLst/>
          </a:prstGeom>
          <a:noFill/>
          <a:ln>
            <a:noFill/>
          </a:ln>
        </p:spPr>
      </p:pic>
      <p:sp>
        <p:nvSpPr>
          <p:cNvPr id="341" name="Google Shape;34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342" name="Google Shape;342;p38"/>
          <p:cNvCxnSpPr/>
          <p:nvPr/>
        </p:nvCxnSpPr>
        <p:spPr>
          <a:xfrm flipH="1" rot="10800000">
            <a:off x="3904325" y="5025650"/>
            <a:ext cx="1055400" cy="3000"/>
          </a:xfrm>
          <a:prstGeom prst="straightConnector1">
            <a:avLst/>
          </a:prstGeom>
          <a:noFill/>
          <a:ln cap="flat" cmpd="sng" w="9525">
            <a:solidFill>
              <a:schemeClr val="dk1"/>
            </a:solidFill>
            <a:prstDash val="solid"/>
            <a:round/>
            <a:headEnd len="med" w="med" type="none"/>
            <a:tailEnd len="med" w="med" type="none"/>
          </a:ln>
        </p:spPr>
      </p:cxnSp>
      <p:sp>
        <p:nvSpPr>
          <p:cNvPr id="343" name="Google Shape;343;p38"/>
          <p:cNvSpPr txBox="1"/>
          <p:nvPr/>
        </p:nvSpPr>
        <p:spPr>
          <a:xfrm>
            <a:off x="4846950" y="1703150"/>
            <a:ext cx="4080000" cy="28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nir"/>
                <a:ea typeface="Avenir"/>
                <a:cs typeface="Avenir"/>
                <a:sym typeface="Avenir"/>
              </a:rPr>
              <a:t>low-cost ambient air quality sensor + mobile app</a:t>
            </a:r>
            <a:endParaRPr b="1">
              <a:latin typeface="Avenir"/>
              <a:ea typeface="Avenir"/>
              <a:cs typeface="Avenir"/>
              <a:sym typeface="Avenir"/>
            </a:endParaRPr>
          </a:p>
          <a:p>
            <a:pPr indent="0" lvl="0" marL="0" rtl="0" algn="l">
              <a:spcBef>
                <a:spcPts val="0"/>
              </a:spcBef>
              <a:spcAft>
                <a:spcPts val="0"/>
              </a:spcAft>
              <a:buNone/>
            </a:pPr>
            <a:r>
              <a:t/>
            </a:r>
            <a:endParaRPr sz="600">
              <a:latin typeface="Avenir"/>
              <a:ea typeface="Avenir"/>
              <a:cs typeface="Avenir"/>
              <a:sym typeface="Avenir"/>
            </a:endParaRPr>
          </a:p>
          <a:p>
            <a:pPr indent="-317500" lvl="0" marL="457200" rtl="0" algn="l">
              <a:spcBef>
                <a:spcPts val="0"/>
              </a:spcBef>
              <a:spcAft>
                <a:spcPts val="0"/>
              </a:spcAft>
              <a:buSzPts val="1400"/>
              <a:buFont typeface="Avenir"/>
              <a:buChar char="●"/>
            </a:pPr>
            <a:r>
              <a:rPr b="1" lang="en">
                <a:latin typeface="Avenir"/>
                <a:ea typeface="Avenir"/>
                <a:cs typeface="Avenir"/>
                <a:sym typeface="Avenir"/>
              </a:rPr>
              <a:t>COST</a:t>
            </a:r>
            <a:r>
              <a:rPr lang="en">
                <a:latin typeface="Avenir"/>
                <a:ea typeface="Avenir"/>
                <a:cs typeface="Avenir"/>
                <a:sym typeface="Avenir"/>
              </a:rPr>
              <a:t> $59</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b="1" lang="en">
                <a:latin typeface="Avenir"/>
                <a:ea typeface="Avenir"/>
                <a:cs typeface="Avenir"/>
                <a:sym typeface="Avenir"/>
              </a:rPr>
              <a:t>POLLUTANTS</a:t>
            </a:r>
            <a:endParaRPr b="1">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fine particulate matter (PM)</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volatile organic compounds (VOC)</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carbon dioxide (CO</a:t>
            </a:r>
            <a:r>
              <a:rPr baseline="-25000" lang="en">
                <a:latin typeface="Avenir"/>
                <a:ea typeface="Avenir"/>
                <a:cs typeface="Avenir"/>
                <a:sym typeface="Avenir"/>
              </a:rPr>
              <a:t>2</a:t>
            </a:r>
            <a:r>
              <a:rPr lang="en">
                <a:latin typeface="Avenir"/>
                <a:ea typeface="Avenir"/>
                <a:cs typeface="Avenir"/>
                <a:sym typeface="Avenir"/>
              </a:rPr>
              <a:t>)</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temperature, relative humidity</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b="1" lang="en">
                <a:latin typeface="Avenir"/>
                <a:ea typeface="Avenir"/>
                <a:cs typeface="Avenir"/>
                <a:sym typeface="Avenir"/>
              </a:rPr>
              <a:t>TOOLS</a:t>
            </a:r>
            <a:endParaRPr b="1">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granular, location-based</a:t>
            </a:r>
            <a:r>
              <a:rPr lang="en">
                <a:latin typeface="Avenir"/>
                <a:ea typeface="Avenir"/>
                <a:cs typeface="Avenir"/>
                <a:sym typeface="Avenir"/>
              </a:rPr>
              <a:t> air quality mapping</a:t>
            </a:r>
            <a:endParaRPr>
              <a:latin typeface="Avenir"/>
              <a:ea typeface="Avenir"/>
              <a:cs typeface="Avenir"/>
              <a:sym typeface="Avenir"/>
            </a:endParaRPr>
          </a:p>
          <a:p>
            <a:pPr indent="-317500" lvl="1" marL="914400" rtl="0" algn="l">
              <a:spcBef>
                <a:spcPts val="0"/>
              </a:spcBef>
              <a:spcAft>
                <a:spcPts val="0"/>
              </a:spcAft>
              <a:buSzPts val="1400"/>
              <a:buFont typeface="Avenir"/>
              <a:buChar char="○"/>
            </a:pPr>
            <a:r>
              <a:rPr lang="en">
                <a:latin typeface="Avenir"/>
                <a:ea typeface="Avenir"/>
                <a:cs typeface="Avenir"/>
                <a:sym typeface="Avenir"/>
              </a:rPr>
              <a:t>personal air improvement recommendations</a:t>
            </a:r>
            <a:endParaRPr>
              <a:latin typeface="Avenir"/>
              <a:ea typeface="Avenir"/>
              <a:cs typeface="Avenir"/>
              <a:sym typeface="Avenir"/>
            </a:endParaRPr>
          </a:p>
        </p:txBody>
      </p:sp>
      <p:pic>
        <p:nvPicPr>
          <p:cNvPr id="344" name="Google Shape;344;p38"/>
          <p:cNvPicPr preferRelativeResize="0"/>
          <p:nvPr/>
        </p:nvPicPr>
        <p:blipFill>
          <a:blip r:embed="rId5">
            <a:alphaModFix/>
          </a:blip>
          <a:stretch>
            <a:fillRect/>
          </a:stretch>
        </p:blipFill>
        <p:spPr>
          <a:xfrm>
            <a:off x="5972975" y="931350"/>
            <a:ext cx="1643898" cy="771800"/>
          </a:xfrm>
          <a:prstGeom prst="rect">
            <a:avLst/>
          </a:prstGeom>
          <a:noFill/>
          <a:ln>
            <a:noFill/>
          </a:ln>
        </p:spPr>
      </p:pic>
      <p:pic>
        <p:nvPicPr>
          <p:cNvPr id="345" name="Google Shape;345;p38"/>
          <p:cNvPicPr preferRelativeResize="0"/>
          <p:nvPr/>
        </p:nvPicPr>
        <p:blipFill>
          <a:blip r:embed="rId5">
            <a:alphaModFix/>
          </a:blip>
          <a:stretch>
            <a:fillRect/>
          </a:stretch>
        </p:blipFill>
        <p:spPr>
          <a:xfrm>
            <a:off x="7923232" y="177159"/>
            <a:ext cx="935495" cy="439200"/>
          </a:xfrm>
          <a:prstGeom prst="rect">
            <a:avLst/>
          </a:prstGeom>
          <a:noFill/>
          <a:ln>
            <a:noFill/>
          </a:ln>
        </p:spPr>
      </p:pic>
      <p:pic>
        <p:nvPicPr>
          <p:cNvPr id="346" name="Google Shape;346;p38"/>
          <p:cNvPicPr preferRelativeResize="0"/>
          <p:nvPr/>
        </p:nvPicPr>
        <p:blipFill>
          <a:blip r:embed="rId6">
            <a:alphaModFix/>
          </a:blip>
          <a:stretch>
            <a:fillRect/>
          </a:stretch>
        </p:blipFill>
        <p:spPr>
          <a:xfrm>
            <a:off x="152400" y="1261225"/>
            <a:ext cx="4542152" cy="30262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39"/>
          <p:cNvPicPr preferRelativeResize="0"/>
          <p:nvPr/>
        </p:nvPicPr>
        <p:blipFill>
          <a:blip r:embed="rId3">
            <a:alphaModFix/>
          </a:blip>
          <a:stretch>
            <a:fillRect/>
          </a:stretch>
        </p:blipFill>
        <p:spPr>
          <a:xfrm>
            <a:off x="5199476" y="3192602"/>
            <a:ext cx="875800" cy="875772"/>
          </a:xfrm>
          <a:prstGeom prst="rect">
            <a:avLst/>
          </a:prstGeom>
          <a:noFill/>
          <a:ln>
            <a:noFill/>
          </a:ln>
        </p:spPr>
      </p:pic>
      <p:pic>
        <p:nvPicPr>
          <p:cNvPr id="352" name="Google Shape;352;p39"/>
          <p:cNvPicPr preferRelativeResize="0"/>
          <p:nvPr/>
        </p:nvPicPr>
        <p:blipFill>
          <a:blip r:embed="rId4">
            <a:alphaModFix/>
          </a:blip>
          <a:stretch>
            <a:fillRect/>
          </a:stretch>
        </p:blipFill>
        <p:spPr>
          <a:xfrm>
            <a:off x="6093201" y="1184137"/>
            <a:ext cx="1089209" cy="1089209"/>
          </a:xfrm>
          <a:prstGeom prst="rect">
            <a:avLst/>
          </a:prstGeom>
          <a:noFill/>
          <a:ln>
            <a:noFill/>
          </a:ln>
        </p:spPr>
      </p:pic>
      <p:pic>
        <p:nvPicPr>
          <p:cNvPr id="353" name="Google Shape;353;p39"/>
          <p:cNvPicPr preferRelativeResize="0"/>
          <p:nvPr/>
        </p:nvPicPr>
        <p:blipFill>
          <a:blip r:embed="rId5">
            <a:alphaModFix/>
          </a:blip>
          <a:stretch>
            <a:fillRect/>
          </a:stretch>
        </p:blipFill>
        <p:spPr>
          <a:xfrm>
            <a:off x="7834549" y="3349323"/>
            <a:ext cx="780550" cy="780550"/>
          </a:xfrm>
          <a:prstGeom prst="rect">
            <a:avLst/>
          </a:prstGeom>
          <a:noFill/>
          <a:ln>
            <a:noFill/>
          </a:ln>
        </p:spPr>
      </p:pic>
      <p:pic>
        <p:nvPicPr>
          <p:cNvPr id="354" name="Google Shape;354;p39"/>
          <p:cNvPicPr preferRelativeResize="0"/>
          <p:nvPr/>
        </p:nvPicPr>
        <p:blipFill>
          <a:blip r:embed="rId6">
            <a:alphaModFix/>
          </a:blip>
          <a:stretch>
            <a:fillRect/>
          </a:stretch>
        </p:blipFill>
        <p:spPr>
          <a:xfrm>
            <a:off x="6958650" y="3561113"/>
            <a:ext cx="780550" cy="699950"/>
          </a:xfrm>
          <a:prstGeom prst="rect">
            <a:avLst/>
          </a:prstGeom>
          <a:noFill/>
          <a:ln>
            <a:noFill/>
          </a:ln>
        </p:spPr>
      </p:pic>
      <p:sp>
        <p:nvSpPr>
          <p:cNvPr id="355" name="Google Shape;355;p39"/>
          <p:cNvSpPr/>
          <p:nvPr/>
        </p:nvSpPr>
        <p:spPr>
          <a:xfrm>
            <a:off x="3666827" y="1456339"/>
            <a:ext cx="869292" cy="485460"/>
          </a:xfrm>
          <a:prstGeom prst="cloud">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CO</a:t>
            </a:r>
            <a:r>
              <a:rPr b="1" baseline="-25000" lang="en" sz="1200">
                <a:solidFill>
                  <a:srgbClr val="FFFFFF"/>
                </a:solidFill>
              </a:rPr>
              <a:t>2</a:t>
            </a:r>
            <a:endParaRPr b="1" baseline="-25000" sz="1200">
              <a:solidFill>
                <a:srgbClr val="FFFFFF"/>
              </a:solidFill>
            </a:endParaRPr>
          </a:p>
        </p:txBody>
      </p:sp>
      <p:sp>
        <p:nvSpPr>
          <p:cNvPr id="356" name="Google Shape;356;p39"/>
          <p:cNvSpPr/>
          <p:nvPr/>
        </p:nvSpPr>
        <p:spPr>
          <a:xfrm>
            <a:off x="4044007" y="2025493"/>
            <a:ext cx="869292" cy="485460"/>
          </a:xfrm>
          <a:prstGeom prst="cloud">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PM</a:t>
            </a:r>
            <a:endParaRPr b="1" baseline="-25000" sz="1200">
              <a:solidFill>
                <a:srgbClr val="FFFFFF"/>
              </a:solidFill>
            </a:endParaRPr>
          </a:p>
        </p:txBody>
      </p:sp>
      <p:sp>
        <p:nvSpPr>
          <p:cNvPr id="357" name="Google Shape;357;p39"/>
          <p:cNvSpPr/>
          <p:nvPr/>
        </p:nvSpPr>
        <p:spPr>
          <a:xfrm>
            <a:off x="2988615" y="2017991"/>
            <a:ext cx="869292" cy="485460"/>
          </a:xfrm>
          <a:prstGeom prst="clou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VOC</a:t>
            </a:r>
            <a:endParaRPr b="1" baseline="-25000" sz="1200">
              <a:solidFill>
                <a:srgbClr val="FFFFFF"/>
              </a:solidFill>
            </a:endParaRPr>
          </a:p>
        </p:txBody>
      </p:sp>
      <p:cxnSp>
        <p:nvCxnSpPr>
          <p:cNvPr id="358" name="Google Shape;358;p39"/>
          <p:cNvCxnSpPr/>
          <p:nvPr/>
        </p:nvCxnSpPr>
        <p:spPr>
          <a:xfrm flipH="1" rot="10800000">
            <a:off x="5716886" y="2181094"/>
            <a:ext cx="574500" cy="941400"/>
          </a:xfrm>
          <a:prstGeom prst="straightConnector1">
            <a:avLst/>
          </a:prstGeom>
          <a:noFill/>
          <a:ln cap="flat" cmpd="sng" w="28575">
            <a:solidFill>
              <a:schemeClr val="accent2"/>
            </a:solidFill>
            <a:prstDash val="solid"/>
            <a:round/>
            <a:headEnd len="med" w="med" type="none"/>
            <a:tailEnd len="med" w="med" type="triangle"/>
          </a:ln>
        </p:spPr>
      </p:cxnSp>
      <p:cxnSp>
        <p:nvCxnSpPr>
          <p:cNvPr id="359" name="Google Shape;359;p39"/>
          <p:cNvCxnSpPr/>
          <p:nvPr/>
        </p:nvCxnSpPr>
        <p:spPr>
          <a:xfrm>
            <a:off x="6901164" y="2348647"/>
            <a:ext cx="369000" cy="1172700"/>
          </a:xfrm>
          <a:prstGeom prst="straightConnector1">
            <a:avLst/>
          </a:prstGeom>
          <a:noFill/>
          <a:ln cap="flat" cmpd="sng" w="28575">
            <a:solidFill>
              <a:schemeClr val="accent2"/>
            </a:solidFill>
            <a:prstDash val="lgDash"/>
            <a:round/>
            <a:headEnd len="med" w="med" type="none"/>
            <a:tailEnd len="med" w="med" type="triangle"/>
          </a:ln>
        </p:spPr>
      </p:cxnSp>
      <p:cxnSp>
        <p:nvCxnSpPr>
          <p:cNvPr id="360" name="Google Shape;360;p39"/>
          <p:cNvCxnSpPr/>
          <p:nvPr/>
        </p:nvCxnSpPr>
        <p:spPr>
          <a:xfrm>
            <a:off x="7212343" y="2181104"/>
            <a:ext cx="622200" cy="1101000"/>
          </a:xfrm>
          <a:prstGeom prst="straightConnector1">
            <a:avLst/>
          </a:prstGeom>
          <a:noFill/>
          <a:ln cap="flat" cmpd="sng" w="28575">
            <a:solidFill>
              <a:schemeClr val="accent2"/>
            </a:solidFill>
            <a:prstDash val="lgDash"/>
            <a:round/>
            <a:headEnd len="med" w="med" type="none"/>
            <a:tailEnd len="med" w="med" type="triangle"/>
          </a:ln>
        </p:spPr>
      </p:cxnSp>
      <p:sp>
        <p:nvSpPr>
          <p:cNvPr id="361" name="Google Shape;361;p39"/>
          <p:cNvSpPr txBox="1"/>
          <p:nvPr/>
        </p:nvSpPr>
        <p:spPr>
          <a:xfrm>
            <a:off x="217925" y="67050"/>
            <a:ext cx="5954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Cloud and Crowdsourcing</a:t>
            </a:r>
            <a:endParaRPr b="1" sz="2800">
              <a:latin typeface="Raleway"/>
              <a:ea typeface="Raleway"/>
              <a:cs typeface="Raleway"/>
              <a:sym typeface="Raleway"/>
            </a:endParaRPr>
          </a:p>
        </p:txBody>
      </p:sp>
      <p:cxnSp>
        <p:nvCxnSpPr>
          <p:cNvPr id="362" name="Google Shape;362;p39"/>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363" name="Google Shape;363;p39"/>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Ambient pollution data sent to cloud and then to stakeholders</a:t>
            </a:r>
            <a:endParaRPr sz="2000">
              <a:latin typeface="Raleway"/>
              <a:ea typeface="Raleway"/>
              <a:cs typeface="Raleway"/>
              <a:sym typeface="Raleway"/>
            </a:endParaRPr>
          </a:p>
        </p:txBody>
      </p:sp>
      <p:pic>
        <p:nvPicPr>
          <p:cNvPr descr="car.png" id="364" name="Google Shape;364;p39"/>
          <p:cNvPicPr preferRelativeResize="0"/>
          <p:nvPr/>
        </p:nvPicPr>
        <p:blipFill>
          <a:blip r:embed="rId7">
            <a:alphaModFix/>
          </a:blip>
          <a:stretch>
            <a:fillRect/>
          </a:stretch>
        </p:blipFill>
        <p:spPr>
          <a:xfrm>
            <a:off x="217925" y="3239375"/>
            <a:ext cx="875800" cy="875800"/>
          </a:xfrm>
          <a:prstGeom prst="rect">
            <a:avLst/>
          </a:prstGeom>
          <a:noFill/>
          <a:ln>
            <a:noFill/>
          </a:ln>
        </p:spPr>
      </p:pic>
      <p:pic>
        <p:nvPicPr>
          <p:cNvPr descr="factory.png" id="365" name="Google Shape;365;p39"/>
          <p:cNvPicPr preferRelativeResize="0"/>
          <p:nvPr/>
        </p:nvPicPr>
        <p:blipFill>
          <a:blip r:embed="rId8">
            <a:alphaModFix/>
          </a:blip>
          <a:stretch>
            <a:fillRect/>
          </a:stretch>
        </p:blipFill>
        <p:spPr>
          <a:xfrm>
            <a:off x="1274264" y="3239374"/>
            <a:ext cx="875804" cy="875801"/>
          </a:xfrm>
          <a:prstGeom prst="rect">
            <a:avLst/>
          </a:prstGeom>
          <a:noFill/>
          <a:ln>
            <a:noFill/>
          </a:ln>
        </p:spPr>
      </p:pic>
      <p:pic>
        <p:nvPicPr>
          <p:cNvPr descr="flame.png" id="366" name="Google Shape;366;p39"/>
          <p:cNvPicPr preferRelativeResize="0"/>
          <p:nvPr/>
        </p:nvPicPr>
        <p:blipFill>
          <a:blip r:embed="rId9">
            <a:alphaModFix/>
          </a:blip>
          <a:stretch>
            <a:fillRect/>
          </a:stretch>
        </p:blipFill>
        <p:spPr>
          <a:xfrm>
            <a:off x="2330625" y="3260214"/>
            <a:ext cx="834150" cy="834124"/>
          </a:xfrm>
          <a:prstGeom prst="rect">
            <a:avLst/>
          </a:prstGeom>
          <a:noFill/>
          <a:ln>
            <a:noFill/>
          </a:ln>
        </p:spPr>
      </p:pic>
      <p:sp>
        <p:nvSpPr>
          <p:cNvPr id="367" name="Google Shape;367;p39"/>
          <p:cNvSpPr/>
          <p:nvPr/>
        </p:nvSpPr>
        <p:spPr>
          <a:xfrm>
            <a:off x="994977" y="26922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368" name="Google Shape;368;p39"/>
          <p:cNvSpPr/>
          <p:nvPr/>
        </p:nvSpPr>
        <p:spPr>
          <a:xfrm>
            <a:off x="2051265" y="24090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369" name="Google Shape;369;p39"/>
          <p:cNvSpPr/>
          <p:nvPr/>
        </p:nvSpPr>
        <p:spPr>
          <a:xfrm>
            <a:off x="4536127" y="2594653"/>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370" name="Google Shape;370;p39"/>
          <p:cNvSpPr/>
          <p:nvPr/>
        </p:nvSpPr>
        <p:spPr>
          <a:xfrm>
            <a:off x="4919025" y="3213475"/>
            <a:ext cx="1436700" cy="834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39"/>
          <p:cNvPicPr preferRelativeResize="0"/>
          <p:nvPr/>
        </p:nvPicPr>
        <p:blipFill>
          <a:blip r:embed="rId10">
            <a:alphaModFix/>
          </a:blip>
          <a:stretch>
            <a:fillRect/>
          </a:stretch>
        </p:blipFill>
        <p:spPr>
          <a:xfrm>
            <a:off x="7923232" y="177159"/>
            <a:ext cx="935495" cy="439200"/>
          </a:xfrm>
          <a:prstGeom prst="rect">
            <a:avLst/>
          </a:prstGeom>
          <a:noFill/>
          <a:ln>
            <a:noFill/>
          </a:ln>
        </p:spPr>
      </p:pic>
      <p:sp>
        <p:nvSpPr>
          <p:cNvPr id="372" name="Google Shape;372;p39"/>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374" name="Google Shape;374;p39"/>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375" name="Google Shape;375;p39"/>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376" name="Google Shape;376;p39"/>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377" name="Google Shape;377;p39"/>
          <p:cNvPicPr preferRelativeResize="0"/>
          <p:nvPr/>
        </p:nvPicPr>
        <p:blipFill>
          <a:blip r:embed="rId11">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378" name="Google Shape;378;p39"/>
          <p:cNvPicPr preferRelativeResize="0"/>
          <p:nvPr/>
        </p:nvPicPr>
        <p:blipFill>
          <a:blip r:embed="rId12">
            <a:alphaModFix/>
          </a:blip>
          <a:stretch>
            <a:fillRect/>
          </a:stretch>
        </p:blipFill>
        <p:spPr>
          <a:xfrm>
            <a:off x="155500" y="4621963"/>
            <a:ext cx="439200" cy="439200"/>
          </a:xfrm>
          <a:prstGeom prst="rect">
            <a:avLst/>
          </a:prstGeom>
          <a:noFill/>
          <a:ln>
            <a:noFill/>
          </a:ln>
        </p:spPr>
      </p:pic>
      <p:sp>
        <p:nvSpPr>
          <p:cNvPr id="379" name="Google Shape;37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380" name="Google Shape;380;p39"/>
          <p:cNvCxnSpPr/>
          <p:nvPr/>
        </p:nvCxnSpPr>
        <p:spPr>
          <a:xfrm flipH="1" rot="10800000">
            <a:off x="3904325"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nvSpPr>
        <p:spPr>
          <a:xfrm>
            <a:off x="217925" y="67050"/>
            <a:ext cx="792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The vision</a:t>
            </a:r>
            <a:endParaRPr b="1" sz="2800">
              <a:latin typeface="Raleway"/>
              <a:ea typeface="Raleway"/>
              <a:cs typeface="Raleway"/>
              <a:sym typeface="Raleway"/>
            </a:endParaRPr>
          </a:p>
        </p:txBody>
      </p:sp>
      <p:cxnSp>
        <p:nvCxnSpPr>
          <p:cNvPr id="386" name="Google Shape;386;p40"/>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387" name="Google Shape;387;p40"/>
          <p:cNvSpPr txBox="1"/>
          <p:nvPr/>
        </p:nvSpPr>
        <p:spPr>
          <a:xfrm>
            <a:off x="217925" y="505525"/>
            <a:ext cx="86397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Ubiquitous ambient air pollution monitoring + useful recommendations</a:t>
            </a:r>
            <a:endParaRPr sz="2000">
              <a:latin typeface="Raleway"/>
              <a:ea typeface="Raleway"/>
              <a:cs typeface="Raleway"/>
              <a:sym typeface="Raleway"/>
            </a:endParaRPr>
          </a:p>
        </p:txBody>
      </p:sp>
      <p:pic>
        <p:nvPicPr>
          <p:cNvPr id="388" name="Google Shape;388;p40"/>
          <p:cNvPicPr preferRelativeResize="0"/>
          <p:nvPr/>
        </p:nvPicPr>
        <p:blipFill>
          <a:blip r:embed="rId3">
            <a:alphaModFix/>
          </a:blip>
          <a:stretch>
            <a:fillRect/>
          </a:stretch>
        </p:blipFill>
        <p:spPr>
          <a:xfrm>
            <a:off x="4297211" y="1464575"/>
            <a:ext cx="768355" cy="758496"/>
          </a:xfrm>
          <a:prstGeom prst="rect">
            <a:avLst/>
          </a:prstGeom>
          <a:noFill/>
          <a:ln>
            <a:noFill/>
          </a:ln>
        </p:spPr>
      </p:pic>
      <p:pic>
        <p:nvPicPr>
          <p:cNvPr id="389" name="Google Shape;389;p40"/>
          <p:cNvPicPr preferRelativeResize="0"/>
          <p:nvPr/>
        </p:nvPicPr>
        <p:blipFill>
          <a:blip r:embed="rId4">
            <a:alphaModFix/>
          </a:blip>
          <a:stretch>
            <a:fillRect/>
          </a:stretch>
        </p:blipFill>
        <p:spPr>
          <a:xfrm>
            <a:off x="5310271" y="1606392"/>
            <a:ext cx="768355" cy="758496"/>
          </a:xfrm>
          <a:prstGeom prst="rect">
            <a:avLst/>
          </a:prstGeom>
          <a:noFill/>
          <a:ln>
            <a:noFill/>
          </a:ln>
        </p:spPr>
      </p:pic>
      <p:pic>
        <p:nvPicPr>
          <p:cNvPr id="390" name="Google Shape;390;p40"/>
          <p:cNvPicPr preferRelativeResize="0"/>
          <p:nvPr/>
        </p:nvPicPr>
        <p:blipFill>
          <a:blip r:embed="rId5">
            <a:alphaModFix/>
          </a:blip>
          <a:stretch>
            <a:fillRect/>
          </a:stretch>
        </p:blipFill>
        <p:spPr>
          <a:xfrm>
            <a:off x="3236900" y="1363238"/>
            <a:ext cx="871014" cy="859833"/>
          </a:xfrm>
          <a:prstGeom prst="rect">
            <a:avLst/>
          </a:prstGeom>
          <a:noFill/>
          <a:ln>
            <a:noFill/>
          </a:ln>
        </p:spPr>
      </p:pic>
      <p:sp>
        <p:nvSpPr>
          <p:cNvPr id="391" name="Google Shape;391;p40"/>
          <p:cNvSpPr/>
          <p:nvPr/>
        </p:nvSpPr>
        <p:spPr>
          <a:xfrm>
            <a:off x="3245125" y="2197113"/>
            <a:ext cx="2824200" cy="1740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p40"/>
          <p:cNvCxnSpPr>
            <a:endCxn id="391" idx="3"/>
          </p:cNvCxnSpPr>
          <p:nvPr/>
        </p:nvCxnSpPr>
        <p:spPr>
          <a:xfrm>
            <a:off x="3289825" y="2279013"/>
            <a:ext cx="2779500" cy="5100"/>
          </a:xfrm>
          <a:prstGeom prst="straightConnector1">
            <a:avLst/>
          </a:prstGeom>
          <a:noFill/>
          <a:ln cap="flat" cmpd="sng" w="28575">
            <a:solidFill>
              <a:srgbClr val="F2F2F2"/>
            </a:solidFill>
            <a:prstDash val="dash"/>
            <a:round/>
            <a:headEnd len="med" w="med" type="none"/>
            <a:tailEnd len="med" w="med" type="none"/>
          </a:ln>
        </p:spPr>
      </p:cxnSp>
      <p:sp>
        <p:nvSpPr>
          <p:cNvPr id="393" name="Google Shape;393;p40"/>
          <p:cNvSpPr/>
          <p:nvPr/>
        </p:nvSpPr>
        <p:spPr>
          <a:xfrm>
            <a:off x="3976825" y="2003163"/>
            <a:ext cx="131100" cy="219900"/>
          </a:xfrm>
          <a:prstGeom prst="rect">
            <a:avLst/>
          </a:prstGeom>
          <a:solidFill>
            <a:srgbClr val="FFFF00"/>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5122375" y="2003163"/>
            <a:ext cx="131100" cy="219900"/>
          </a:xfrm>
          <a:prstGeom prst="rect">
            <a:avLst/>
          </a:prstGeom>
          <a:solidFill>
            <a:srgbClr val="FFFF00"/>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5805625" y="2003163"/>
            <a:ext cx="131100" cy="219900"/>
          </a:xfrm>
          <a:prstGeom prst="rect">
            <a:avLst/>
          </a:prstGeom>
          <a:solidFill>
            <a:srgbClr val="FFFF00"/>
          </a:solid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0"/>
          <p:cNvPicPr preferRelativeResize="0"/>
          <p:nvPr/>
        </p:nvPicPr>
        <p:blipFill>
          <a:blip r:embed="rId6">
            <a:alphaModFix/>
          </a:blip>
          <a:stretch>
            <a:fillRect/>
          </a:stretch>
        </p:blipFill>
        <p:spPr>
          <a:xfrm>
            <a:off x="7351125" y="1115037"/>
            <a:ext cx="1506426" cy="1506426"/>
          </a:xfrm>
          <a:prstGeom prst="rect">
            <a:avLst/>
          </a:prstGeom>
          <a:noFill/>
          <a:ln>
            <a:noFill/>
          </a:ln>
        </p:spPr>
      </p:pic>
      <p:sp>
        <p:nvSpPr>
          <p:cNvPr id="397" name="Google Shape;397;p40"/>
          <p:cNvSpPr/>
          <p:nvPr/>
        </p:nvSpPr>
        <p:spPr>
          <a:xfrm>
            <a:off x="2072413" y="1611696"/>
            <a:ext cx="1055400" cy="5172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txBox="1"/>
          <p:nvPr/>
        </p:nvSpPr>
        <p:spPr>
          <a:xfrm>
            <a:off x="266416" y="1005275"/>
            <a:ext cx="1021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0">
                <a:solidFill>
                  <a:srgbClr val="FF0000"/>
                </a:solidFill>
                <a:latin typeface="Raleway"/>
                <a:ea typeface="Raleway"/>
                <a:cs typeface="Raleway"/>
                <a:sym typeface="Raleway"/>
              </a:rPr>
              <a:t>$</a:t>
            </a:r>
            <a:endParaRPr sz="10000">
              <a:solidFill>
                <a:srgbClr val="FF0000"/>
              </a:solidFill>
              <a:latin typeface="Raleway"/>
              <a:ea typeface="Raleway"/>
              <a:cs typeface="Raleway"/>
              <a:sym typeface="Raleway"/>
            </a:endParaRPr>
          </a:p>
        </p:txBody>
      </p:sp>
      <p:sp>
        <p:nvSpPr>
          <p:cNvPr id="399" name="Google Shape;399;p40"/>
          <p:cNvSpPr/>
          <p:nvPr/>
        </p:nvSpPr>
        <p:spPr>
          <a:xfrm rot="5400000">
            <a:off x="988775" y="1502050"/>
            <a:ext cx="1212600" cy="736500"/>
          </a:xfrm>
          <a:prstGeom prst="rightArrow">
            <a:avLst>
              <a:gd fmla="val 21052"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
          <p:cNvSpPr/>
          <p:nvPr/>
        </p:nvSpPr>
        <p:spPr>
          <a:xfrm>
            <a:off x="6215400" y="1611700"/>
            <a:ext cx="968700" cy="5172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40"/>
          <p:cNvPicPr preferRelativeResize="0"/>
          <p:nvPr/>
        </p:nvPicPr>
        <p:blipFill>
          <a:blip r:embed="rId7">
            <a:alphaModFix/>
          </a:blip>
          <a:stretch>
            <a:fillRect/>
          </a:stretch>
        </p:blipFill>
        <p:spPr>
          <a:xfrm>
            <a:off x="594704" y="2824788"/>
            <a:ext cx="1372800" cy="1372800"/>
          </a:xfrm>
          <a:prstGeom prst="rect">
            <a:avLst/>
          </a:prstGeom>
          <a:noFill/>
          <a:ln>
            <a:noFill/>
          </a:ln>
        </p:spPr>
      </p:pic>
      <p:sp>
        <p:nvSpPr>
          <p:cNvPr id="402" name="Google Shape;402;p40"/>
          <p:cNvSpPr txBox="1"/>
          <p:nvPr/>
        </p:nvSpPr>
        <p:spPr>
          <a:xfrm>
            <a:off x="594700" y="3146450"/>
            <a:ext cx="1372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Courier New"/>
                <a:ea typeface="Courier New"/>
                <a:cs typeface="Courier New"/>
                <a:sym typeface="Courier New"/>
              </a:rPr>
              <a:t> 1</a:t>
            </a:r>
            <a:r>
              <a:rPr b="1" lang="en">
                <a:solidFill>
                  <a:srgbClr val="434343"/>
                </a:solidFill>
                <a:latin typeface="Courier New"/>
                <a:ea typeface="Courier New"/>
                <a:cs typeface="Courier New"/>
                <a:sym typeface="Courier New"/>
              </a:rPr>
              <a:t> 0 1 1 0 </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0 1 1 1 1 1</a:t>
            </a:r>
            <a:endParaRPr b="1">
              <a:solidFill>
                <a:srgbClr val="434343"/>
              </a:solidFill>
              <a:latin typeface="Courier New"/>
              <a:ea typeface="Courier New"/>
              <a:cs typeface="Courier New"/>
              <a:sym typeface="Courier New"/>
            </a:endParaRPr>
          </a:p>
        </p:txBody>
      </p:sp>
      <p:sp>
        <p:nvSpPr>
          <p:cNvPr id="403" name="Google Shape;403;p40"/>
          <p:cNvSpPr/>
          <p:nvPr/>
        </p:nvSpPr>
        <p:spPr>
          <a:xfrm>
            <a:off x="2072413" y="3211896"/>
            <a:ext cx="1055400" cy="5172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40"/>
          <p:cNvPicPr preferRelativeResize="0"/>
          <p:nvPr/>
        </p:nvPicPr>
        <p:blipFill>
          <a:blip r:embed="rId8">
            <a:alphaModFix/>
          </a:blip>
          <a:stretch>
            <a:fillRect/>
          </a:stretch>
        </p:blipFill>
        <p:spPr>
          <a:xfrm>
            <a:off x="3531475" y="3000300"/>
            <a:ext cx="1021800" cy="1021800"/>
          </a:xfrm>
          <a:prstGeom prst="rect">
            <a:avLst/>
          </a:prstGeom>
          <a:noFill/>
          <a:ln>
            <a:noFill/>
          </a:ln>
        </p:spPr>
      </p:pic>
      <p:pic>
        <p:nvPicPr>
          <p:cNvPr id="405" name="Google Shape;405;p40"/>
          <p:cNvPicPr preferRelativeResize="0"/>
          <p:nvPr/>
        </p:nvPicPr>
        <p:blipFill>
          <a:blip r:embed="rId9">
            <a:alphaModFix/>
          </a:blip>
          <a:stretch>
            <a:fillRect/>
          </a:stretch>
        </p:blipFill>
        <p:spPr>
          <a:xfrm>
            <a:off x="7416251" y="2866477"/>
            <a:ext cx="1372800" cy="1372771"/>
          </a:xfrm>
          <a:prstGeom prst="rect">
            <a:avLst/>
          </a:prstGeom>
          <a:noFill/>
          <a:ln>
            <a:noFill/>
          </a:ln>
        </p:spPr>
      </p:pic>
      <p:pic>
        <p:nvPicPr>
          <p:cNvPr id="406" name="Google Shape;406;p40"/>
          <p:cNvPicPr preferRelativeResize="0"/>
          <p:nvPr/>
        </p:nvPicPr>
        <p:blipFill>
          <a:blip r:embed="rId10">
            <a:alphaModFix/>
          </a:blip>
          <a:stretch>
            <a:fillRect/>
          </a:stretch>
        </p:blipFill>
        <p:spPr>
          <a:xfrm>
            <a:off x="4791262" y="2964690"/>
            <a:ext cx="1093025" cy="1093025"/>
          </a:xfrm>
          <a:prstGeom prst="rect">
            <a:avLst/>
          </a:prstGeom>
          <a:noFill/>
          <a:ln>
            <a:noFill/>
          </a:ln>
        </p:spPr>
      </p:pic>
      <p:sp>
        <p:nvSpPr>
          <p:cNvPr id="407" name="Google Shape;407;p40"/>
          <p:cNvSpPr/>
          <p:nvPr/>
        </p:nvSpPr>
        <p:spPr>
          <a:xfrm>
            <a:off x="6215400" y="3288100"/>
            <a:ext cx="968700" cy="517200"/>
          </a:xfrm>
          <a:prstGeom prst="rightArrow">
            <a:avLst>
              <a:gd fmla="val 21052"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txBox="1"/>
          <p:nvPr/>
        </p:nvSpPr>
        <p:spPr>
          <a:xfrm>
            <a:off x="5065575" y="3042225"/>
            <a:ext cx="10929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4"/>
                </a:solidFill>
                <a:latin typeface="Avenir"/>
                <a:ea typeface="Avenir"/>
                <a:cs typeface="Avenir"/>
                <a:sym typeface="Avenir"/>
              </a:rPr>
              <a:t>Σ % + #</a:t>
            </a:r>
            <a:endParaRPr b="1">
              <a:solidFill>
                <a:schemeClr val="accent4"/>
              </a:solidFill>
              <a:latin typeface="Avenir"/>
              <a:ea typeface="Avenir"/>
              <a:cs typeface="Avenir"/>
              <a:sym typeface="Avenir"/>
            </a:endParaRPr>
          </a:p>
        </p:txBody>
      </p:sp>
      <p:pic>
        <p:nvPicPr>
          <p:cNvPr id="409" name="Google Shape;409;p40"/>
          <p:cNvPicPr preferRelativeResize="0"/>
          <p:nvPr/>
        </p:nvPicPr>
        <p:blipFill>
          <a:blip r:embed="rId11">
            <a:alphaModFix amt="56000"/>
          </a:blip>
          <a:stretch>
            <a:fillRect/>
          </a:stretch>
        </p:blipFill>
        <p:spPr>
          <a:xfrm>
            <a:off x="7399450" y="2098375"/>
            <a:ext cx="990600" cy="371475"/>
          </a:xfrm>
          <a:prstGeom prst="rect">
            <a:avLst/>
          </a:prstGeom>
          <a:noFill/>
          <a:ln>
            <a:noFill/>
          </a:ln>
        </p:spPr>
      </p:pic>
      <p:pic>
        <p:nvPicPr>
          <p:cNvPr id="410" name="Google Shape;410;p40"/>
          <p:cNvPicPr preferRelativeResize="0"/>
          <p:nvPr/>
        </p:nvPicPr>
        <p:blipFill>
          <a:blip r:embed="rId12">
            <a:alphaModFix amt="42000"/>
          </a:blip>
          <a:stretch>
            <a:fillRect/>
          </a:stretch>
        </p:blipFill>
        <p:spPr>
          <a:xfrm>
            <a:off x="8333925" y="1286600"/>
            <a:ext cx="495300" cy="1114425"/>
          </a:xfrm>
          <a:prstGeom prst="rect">
            <a:avLst/>
          </a:prstGeom>
          <a:noFill/>
          <a:ln>
            <a:noFill/>
          </a:ln>
        </p:spPr>
      </p:pic>
      <p:pic>
        <p:nvPicPr>
          <p:cNvPr id="411" name="Google Shape;411;p40"/>
          <p:cNvPicPr preferRelativeResize="0"/>
          <p:nvPr/>
        </p:nvPicPr>
        <p:blipFill>
          <a:blip r:embed="rId13">
            <a:alphaModFix amt="45000"/>
          </a:blip>
          <a:stretch>
            <a:fillRect/>
          </a:stretch>
        </p:blipFill>
        <p:spPr>
          <a:xfrm>
            <a:off x="7459300" y="1378150"/>
            <a:ext cx="870900" cy="701225"/>
          </a:xfrm>
          <a:prstGeom prst="rect">
            <a:avLst/>
          </a:prstGeom>
          <a:noFill/>
          <a:ln>
            <a:noFill/>
          </a:ln>
        </p:spPr>
      </p:pic>
      <p:pic>
        <p:nvPicPr>
          <p:cNvPr id="412" name="Google Shape;412;p40"/>
          <p:cNvPicPr preferRelativeResize="0"/>
          <p:nvPr/>
        </p:nvPicPr>
        <p:blipFill>
          <a:blip r:embed="rId14">
            <a:alphaModFix/>
          </a:blip>
          <a:stretch>
            <a:fillRect/>
          </a:stretch>
        </p:blipFill>
        <p:spPr>
          <a:xfrm>
            <a:off x="7923232" y="177159"/>
            <a:ext cx="935495" cy="439200"/>
          </a:xfrm>
          <a:prstGeom prst="rect">
            <a:avLst/>
          </a:prstGeom>
          <a:noFill/>
          <a:ln>
            <a:noFill/>
          </a:ln>
        </p:spPr>
      </p:pic>
      <p:sp>
        <p:nvSpPr>
          <p:cNvPr id="413" name="Google Shape;413;p40"/>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415" name="Google Shape;415;p40"/>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416" name="Google Shape;416;p40"/>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417" name="Google Shape;417;p40"/>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418" name="Google Shape;418;p40"/>
          <p:cNvPicPr preferRelativeResize="0"/>
          <p:nvPr/>
        </p:nvPicPr>
        <p:blipFill>
          <a:blip r:embed="rId15">
            <a:alphaModFix/>
          </a:blip>
          <a:stretch>
            <a:fillRect/>
          </a:stretch>
        </p:blipFill>
        <p:spPr>
          <a:xfrm>
            <a:off x="637929" y="4657485"/>
            <a:ext cx="1163270" cy="368175"/>
          </a:xfrm>
          <a:prstGeom prst="rect">
            <a:avLst/>
          </a:prstGeom>
          <a:noFill/>
          <a:ln>
            <a:noFill/>
          </a:ln>
        </p:spPr>
      </p:pic>
      <p:pic>
        <p:nvPicPr>
          <p:cNvPr descr="File:Seal of University of California, Berkeley.svg - Wikimedia ..." id="419" name="Google Shape;419;p40"/>
          <p:cNvPicPr preferRelativeResize="0"/>
          <p:nvPr/>
        </p:nvPicPr>
        <p:blipFill>
          <a:blip r:embed="rId16">
            <a:alphaModFix/>
          </a:blip>
          <a:stretch>
            <a:fillRect/>
          </a:stretch>
        </p:blipFill>
        <p:spPr>
          <a:xfrm>
            <a:off x="155500" y="4621963"/>
            <a:ext cx="439200" cy="439200"/>
          </a:xfrm>
          <a:prstGeom prst="rect">
            <a:avLst/>
          </a:prstGeom>
          <a:noFill/>
          <a:ln>
            <a:noFill/>
          </a:ln>
        </p:spPr>
      </p:pic>
      <p:sp>
        <p:nvSpPr>
          <p:cNvPr id="420" name="Google Shape;42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421" name="Google Shape;421;p40"/>
          <p:cNvCxnSpPr/>
          <p:nvPr/>
        </p:nvCxnSpPr>
        <p:spPr>
          <a:xfrm flipH="1" rot="10800000">
            <a:off x="3904325"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p:nvPr/>
        </p:nvSpPr>
        <p:spPr>
          <a:xfrm>
            <a:off x="3743450" y="1204175"/>
            <a:ext cx="1436700" cy="834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1"/>
          <p:cNvPicPr preferRelativeResize="0"/>
          <p:nvPr/>
        </p:nvPicPr>
        <p:blipFill>
          <a:blip r:embed="rId3">
            <a:alphaModFix/>
          </a:blip>
          <a:stretch>
            <a:fillRect/>
          </a:stretch>
        </p:blipFill>
        <p:spPr>
          <a:xfrm>
            <a:off x="4023901" y="1183302"/>
            <a:ext cx="875800" cy="875772"/>
          </a:xfrm>
          <a:prstGeom prst="rect">
            <a:avLst/>
          </a:prstGeom>
          <a:noFill/>
          <a:ln>
            <a:noFill/>
          </a:ln>
        </p:spPr>
      </p:pic>
      <p:sp>
        <p:nvSpPr>
          <p:cNvPr id="428" name="Google Shape;428;p41"/>
          <p:cNvSpPr/>
          <p:nvPr/>
        </p:nvSpPr>
        <p:spPr>
          <a:xfrm>
            <a:off x="1650240" y="2344976"/>
            <a:ext cx="869292" cy="485460"/>
          </a:xfrm>
          <a:prstGeom prst="cloud">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CO</a:t>
            </a:r>
            <a:r>
              <a:rPr b="1" baseline="-25000" lang="en" sz="1200">
                <a:solidFill>
                  <a:srgbClr val="FFFFFF"/>
                </a:solidFill>
              </a:rPr>
              <a:t>2</a:t>
            </a:r>
            <a:endParaRPr b="1" baseline="-25000" sz="1200">
              <a:solidFill>
                <a:srgbClr val="FFFFFF"/>
              </a:solidFill>
            </a:endParaRPr>
          </a:p>
        </p:txBody>
      </p:sp>
      <p:sp>
        <p:nvSpPr>
          <p:cNvPr id="429" name="Google Shape;429;p41"/>
          <p:cNvSpPr/>
          <p:nvPr/>
        </p:nvSpPr>
        <p:spPr>
          <a:xfrm>
            <a:off x="2784095" y="2344968"/>
            <a:ext cx="869292" cy="485460"/>
          </a:xfrm>
          <a:prstGeom prst="cloud">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PM</a:t>
            </a:r>
            <a:endParaRPr b="1" baseline="-25000" sz="1200">
              <a:solidFill>
                <a:srgbClr val="FFFFFF"/>
              </a:solidFill>
            </a:endParaRPr>
          </a:p>
        </p:txBody>
      </p:sp>
      <p:sp>
        <p:nvSpPr>
          <p:cNvPr id="430" name="Google Shape;430;p41"/>
          <p:cNvSpPr/>
          <p:nvPr/>
        </p:nvSpPr>
        <p:spPr>
          <a:xfrm>
            <a:off x="508140" y="2344978"/>
            <a:ext cx="869292" cy="485460"/>
          </a:xfrm>
          <a:prstGeom prst="clou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VOC</a:t>
            </a:r>
            <a:endParaRPr b="1" baseline="-25000" sz="1200">
              <a:solidFill>
                <a:srgbClr val="FFFFFF"/>
              </a:solidFill>
            </a:endParaRPr>
          </a:p>
        </p:txBody>
      </p:sp>
      <p:sp>
        <p:nvSpPr>
          <p:cNvPr id="431" name="Google Shape;431;p41"/>
          <p:cNvSpPr txBox="1"/>
          <p:nvPr/>
        </p:nvSpPr>
        <p:spPr>
          <a:xfrm>
            <a:off x="217925" y="67050"/>
            <a:ext cx="3208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Hardware</a:t>
            </a:r>
            <a:endParaRPr b="1" sz="2800">
              <a:latin typeface="Raleway"/>
              <a:ea typeface="Raleway"/>
              <a:cs typeface="Raleway"/>
              <a:sym typeface="Raleway"/>
            </a:endParaRPr>
          </a:p>
        </p:txBody>
      </p:sp>
      <p:cxnSp>
        <p:nvCxnSpPr>
          <p:cNvPr id="432" name="Google Shape;432;p41"/>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433" name="Google Shape;433;p41"/>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Low-cost sensors provide affordable air quality monitoring</a:t>
            </a:r>
            <a:endParaRPr sz="2000">
              <a:latin typeface="Raleway"/>
              <a:ea typeface="Raleway"/>
              <a:cs typeface="Raleway"/>
              <a:sym typeface="Raleway"/>
            </a:endParaRPr>
          </a:p>
        </p:txBody>
      </p:sp>
      <p:pic>
        <p:nvPicPr>
          <p:cNvPr descr="water-drop.png" id="434" name="Google Shape;434;p41"/>
          <p:cNvPicPr preferRelativeResize="0"/>
          <p:nvPr/>
        </p:nvPicPr>
        <p:blipFill>
          <a:blip r:embed="rId4">
            <a:alphaModFix/>
          </a:blip>
          <a:stretch>
            <a:fillRect/>
          </a:stretch>
        </p:blipFill>
        <p:spPr>
          <a:xfrm>
            <a:off x="6518379" y="2173859"/>
            <a:ext cx="827712" cy="827704"/>
          </a:xfrm>
          <a:prstGeom prst="rect">
            <a:avLst/>
          </a:prstGeom>
          <a:noFill/>
          <a:ln>
            <a:noFill/>
          </a:ln>
        </p:spPr>
      </p:pic>
      <p:pic>
        <p:nvPicPr>
          <p:cNvPr descr="temperature.png" id="435" name="Google Shape;435;p41"/>
          <p:cNvPicPr preferRelativeResize="0"/>
          <p:nvPr/>
        </p:nvPicPr>
        <p:blipFill>
          <a:blip r:embed="rId5">
            <a:alphaModFix/>
          </a:blip>
          <a:stretch>
            <a:fillRect/>
          </a:stretch>
        </p:blipFill>
        <p:spPr>
          <a:xfrm>
            <a:off x="5226040" y="2173850"/>
            <a:ext cx="827712" cy="827704"/>
          </a:xfrm>
          <a:prstGeom prst="rect">
            <a:avLst/>
          </a:prstGeom>
          <a:noFill/>
          <a:ln>
            <a:noFill/>
          </a:ln>
        </p:spPr>
      </p:pic>
      <p:pic>
        <p:nvPicPr>
          <p:cNvPr descr="geolocalization.png" id="436" name="Google Shape;436;p41"/>
          <p:cNvPicPr preferRelativeResize="0"/>
          <p:nvPr/>
        </p:nvPicPr>
        <p:blipFill>
          <a:blip r:embed="rId6">
            <a:alphaModFix/>
          </a:blip>
          <a:stretch>
            <a:fillRect/>
          </a:stretch>
        </p:blipFill>
        <p:spPr>
          <a:xfrm>
            <a:off x="7627019" y="2173862"/>
            <a:ext cx="827712" cy="827704"/>
          </a:xfrm>
          <a:prstGeom prst="rect">
            <a:avLst/>
          </a:prstGeom>
          <a:noFill/>
          <a:ln>
            <a:noFill/>
          </a:ln>
        </p:spPr>
      </p:pic>
      <p:pic>
        <p:nvPicPr>
          <p:cNvPr descr="Screen Shot 2017-10-25 at 1.30.13 PM.png" id="437" name="Google Shape;437;p41"/>
          <p:cNvPicPr preferRelativeResize="0"/>
          <p:nvPr/>
        </p:nvPicPr>
        <p:blipFill rotWithShape="1">
          <a:blip r:embed="rId7">
            <a:alphaModFix/>
          </a:blip>
          <a:srcRect b="-9" l="0" r="60489" t="5509"/>
          <a:stretch/>
        </p:blipFill>
        <p:spPr>
          <a:xfrm>
            <a:off x="1059439" y="3030725"/>
            <a:ext cx="875800" cy="875775"/>
          </a:xfrm>
          <a:prstGeom prst="rect">
            <a:avLst/>
          </a:prstGeom>
          <a:noFill/>
          <a:ln>
            <a:noFill/>
          </a:ln>
        </p:spPr>
      </p:pic>
      <p:sp>
        <p:nvSpPr>
          <p:cNvPr id="438" name="Google Shape;438;p41"/>
          <p:cNvSpPr txBox="1"/>
          <p:nvPr/>
        </p:nvSpPr>
        <p:spPr>
          <a:xfrm>
            <a:off x="6642250" y="2375400"/>
            <a:ext cx="548700" cy="6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aleway"/>
                <a:ea typeface="Raleway"/>
                <a:cs typeface="Raleway"/>
                <a:sym typeface="Raleway"/>
              </a:rPr>
              <a:t>%</a:t>
            </a:r>
            <a:endParaRPr b="1" sz="2000">
              <a:solidFill>
                <a:schemeClr val="lt2"/>
              </a:solidFill>
              <a:latin typeface="Raleway"/>
              <a:ea typeface="Raleway"/>
              <a:cs typeface="Raleway"/>
              <a:sym typeface="Raleway"/>
            </a:endParaRPr>
          </a:p>
        </p:txBody>
      </p:sp>
      <p:pic>
        <p:nvPicPr>
          <p:cNvPr descr="Screen Shot 2017-10-25 at 1.33.52 PM.png" id="439" name="Google Shape;439;p41"/>
          <p:cNvPicPr preferRelativeResize="0"/>
          <p:nvPr/>
        </p:nvPicPr>
        <p:blipFill rotWithShape="1">
          <a:blip r:embed="rId8">
            <a:alphaModFix/>
          </a:blip>
          <a:srcRect b="7227" l="9272" r="1822" t="10168"/>
          <a:stretch/>
        </p:blipFill>
        <p:spPr>
          <a:xfrm>
            <a:off x="2784100" y="3065962"/>
            <a:ext cx="1034225" cy="805300"/>
          </a:xfrm>
          <a:prstGeom prst="rect">
            <a:avLst/>
          </a:prstGeom>
          <a:noFill/>
          <a:ln>
            <a:noFill/>
          </a:ln>
        </p:spPr>
      </p:pic>
      <p:pic>
        <p:nvPicPr>
          <p:cNvPr descr="1200px-Fermi_Gamma-ray_Space_Telescope_(transparent).png" id="440" name="Google Shape;440;p41"/>
          <p:cNvPicPr preferRelativeResize="0"/>
          <p:nvPr/>
        </p:nvPicPr>
        <p:blipFill>
          <a:blip r:embed="rId9">
            <a:alphaModFix/>
          </a:blip>
          <a:stretch>
            <a:fillRect/>
          </a:stretch>
        </p:blipFill>
        <p:spPr>
          <a:xfrm>
            <a:off x="7681750" y="3133400"/>
            <a:ext cx="875799" cy="651300"/>
          </a:xfrm>
          <a:prstGeom prst="rect">
            <a:avLst/>
          </a:prstGeom>
          <a:noFill/>
          <a:ln>
            <a:noFill/>
          </a:ln>
        </p:spPr>
      </p:pic>
      <p:sp>
        <p:nvSpPr>
          <p:cNvPr id="441" name="Google Shape;441;p41"/>
          <p:cNvSpPr txBox="1"/>
          <p:nvPr/>
        </p:nvSpPr>
        <p:spPr>
          <a:xfrm>
            <a:off x="306500" y="3794675"/>
            <a:ext cx="2381700" cy="485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1200">
                <a:solidFill>
                  <a:srgbClr val="555555"/>
                </a:solidFill>
                <a:latin typeface="Raleway"/>
                <a:ea typeface="Raleway"/>
                <a:cs typeface="Raleway"/>
                <a:sym typeface="Raleway"/>
              </a:rPr>
              <a:t>SparkFun Air Quality Sensor</a:t>
            </a:r>
            <a:endParaRPr sz="1200">
              <a:solidFill>
                <a:srgbClr val="555555"/>
              </a:solidFill>
              <a:latin typeface="Raleway"/>
              <a:ea typeface="Raleway"/>
              <a:cs typeface="Raleway"/>
              <a:sym typeface="Raleway"/>
            </a:endParaRPr>
          </a:p>
          <a:p>
            <a:pPr indent="0" lvl="0" marL="0" rtl="0" algn="l">
              <a:lnSpc>
                <a:spcPct val="110000"/>
              </a:lnSpc>
              <a:spcBef>
                <a:spcPts val="0"/>
              </a:spcBef>
              <a:spcAft>
                <a:spcPts val="0"/>
              </a:spcAft>
              <a:buClr>
                <a:schemeClr val="dk1"/>
              </a:buClr>
              <a:buSzPts val="1100"/>
              <a:buFont typeface="Arial"/>
              <a:buNone/>
            </a:pPr>
            <a:r>
              <a:rPr lang="en" sz="1200">
                <a:solidFill>
                  <a:srgbClr val="555555"/>
                </a:solidFill>
                <a:latin typeface="Raleway"/>
                <a:ea typeface="Raleway"/>
                <a:cs typeface="Raleway"/>
                <a:sym typeface="Raleway"/>
              </a:rPr>
              <a:t>Breakout Model # CCS811</a:t>
            </a:r>
            <a:endParaRPr sz="1200">
              <a:solidFill>
                <a:srgbClr val="555555"/>
              </a:solidFill>
              <a:latin typeface="Raleway"/>
              <a:ea typeface="Raleway"/>
              <a:cs typeface="Raleway"/>
              <a:sym typeface="Raleway"/>
            </a:endParaRPr>
          </a:p>
          <a:p>
            <a:pPr indent="0" lvl="0" marL="0" rtl="0" algn="l">
              <a:lnSpc>
                <a:spcPct val="110000"/>
              </a:lnSpc>
              <a:spcBef>
                <a:spcPts val="0"/>
              </a:spcBef>
              <a:spcAft>
                <a:spcPts val="0"/>
              </a:spcAft>
              <a:buClr>
                <a:schemeClr val="dk1"/>
              </a:buClr>
              <a:buSzPts val="1100"/>
              <a:buFont typeface="Arial"/>
              <a:buNone/>
            </a:pPr>
            <a:br>
              <a:rPr lang="en" sz="1200">
                <a:solidFill>
                  <a:srgbClr val="555555"/>
                </a:solidFill>
                <a:latin typeface="Raleway"/>
                <a:ea typeface="Raleway"/>
                <a:cs typeface="Raleway"/>
                <a:sym typeface="Raleway"/>
              </a:rPr>
            </a:br>
            <a:endParaRPr sz="1200">
              <a:solidFill>
                <a:srgbClr val="555555"/>
              </a:solidFill>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p:txBody>
      </p:sp>
      <p:sp>
        <p:nvSpPr>
          <p:cNvPr id="442" name="Google Shape;442;p41"/>
          <p:cNvSpPr txBox="1"/>
          <p:nvPr/>
        </p:nvSpPr>
        <p:spPr>
          <a:xfrm>
            <a:off x="2493650" y="3795050"/>
            <a:ext cx="2381700" cy="485400"/>
          </a:xfrm>
          <a:prstGeom prst="rect">
            <a:avLst/>
          </a:prstGeom>
          <a:noFill/>
          <a:ln>
            <a:noFill/>
          </a:ln>
        </p:spPr>
        <p:txBody>
          <a:bodyPr anchorCtr="0" anchor="t" bIns="91425" lIns="91425" spcFirstLastPara="1" rIns="91425" wrap="square" tIns="91425">
            <a:noAutofit/>
          </a:bodyPr>
          <a:lstStyle/>
          <a:p>
            <a:pPr indent="0" lvl="0" marL="139700" marR="139700" rtl="0" algn="l">
              <a:lnSpc>
                <a:spcPct val="115000"/>
              </a:lnSpc>
              <a:spcBef>
                <a:spcPts val="0"/>
              </a:spcBef>
              <a:spcAft>
                <a:spcPts val="0"/>
              </a:spcAft>
              <a:buClr>
                <a:schemeClr val="dk1"/>
              </a:buClr>
              <a:buSzPts val="1100"/>
              <a:buFont typeface="Arial"/>
              <a:buNone/>
            </a:pPr>
            <a:r>
              <a:rPr lang="en" sz="1200">
                <a:solidFill>
                  <a:srgbClr val="555555"/>
                </a:solidFill>
                <a:latin typeface="Raleway"/>
                <a:ea typeface="Raleway"/>
                <a:cs typeface="Raleway"/>
                <a:sym typeface="Raleway"/>
              </a:rPr>
              <a:t>Amphenol Advanced Sensors SM-PWM-01C</a:t>
            </a:r>
            <a:endParaRPr sz="1200">
              <a:solidFill>
                <a:srgbClr val="555555"/>
              </a:solidFill>
              <a:latin typeface="Raleway"/>
              <a:ea typeface="Raleway"/>
              <a:cs typeface="Raleway"/>
              <a:sym typeface="Raleway"/>
            </a:endParaRPr>
          </a:p>
          <a:p>
            <a:pPr indent="0" lvl="0" marL="0" rtl="0" algn="l">
              <a:spcBef>
                <a:spcPts val="0"/>
              </a:spcBef>
              <a:spcAft>
                <a:spcPts val="0"/>
              </a:spcAft>
              <a:buNone/>
            </a:pPr>
            <a:r>
              <a:t/>
            </a:r>
            <a:endParaRPr sz="1200">
              <a:solidFill>
                <a:srgbClr val="555555"/>
              </a:solidFill>
              <a:latin typeface="Raleway"/>
              <a:ea typeface="Raleway"/>
              <a:cs typeface="Raleway"/>
              <a:sym typeface="Raleway"/>
            </a:endParaRPr>
          </a:p>
        </p:txBody>
      </p:sp>
      <p:sp>
        <p:nvSpPr>
          <p:cNvPr id="443" name="Google Shape;443;p41"/>
          <p:cNvSpPr txBox="1"/>
          <p:nvPr/>
        </p:nvSpPr>
        <p:spPr>
          <a:xfrm>
            <a:off x="5236850" y="3795050"/>
            <a:ext cx="23817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55555"/>
                </a:solidFill>
                <a:latin typeface="Raleway"/>
                <a:ea typeface="Raleway"/>
                <a:cs typeface="Raleway"/>
                <a:sym typeface="Raleway"/>
              </a:rPr>
              <a:t>SparkFun Humidity and Temperature Sensor Breakout - HIH6130 </a:t>
            </a:r>
            <a:endParaRPr sz="1200">
              <a:solidFill>
                <a:srgbClr val="555555"/>
              </a:solidFill>
              <a:latin typeface="Raleway"/>
              <a:ea typeface="Raleway"/>
              <a:cs typeface="Raleway"/>
              <a:sym typeface="Raleway"/>
            </a:endParaRPr>
          </a:p>
          <a:p>
            <a:pPr indent="0" lvl="0" marL="0" rtl="0" algn="l">
              <a:spcBef>
                <a:spcPts val="0"/>
              </a:spcBef>
              <a:spcAft>
                <a:spcPts val="0"/>
              </a:spcAft>
              <a:buNone/>
            </a:pPr>
            <a:r>
              <a:t/>
            </a:r>
            <a:endParaRPr sz="1200">
              <a:solidFill>
                <a:srgbClr val="555555"/>
              </a:solidFill>
              <a:latin typeface="Raleway"/>
              <a:ea typeface="Raleway"/>
              <a:cs typeface="Raleway"/>
              <a:sym typeface="Raleway"/>
            </a:endParaRPr>
          </a:p>
        </p:txBody>
      </p:sp>
      <p:sp>
        <p:nvSpPr>
          <p:cNvPr id="444" name="Google Shape;444;p41"/>
          <p:cNvSpPr txBox="1"/>
          <p:nvPr/>
        </p:nvSpPr>
        <p:spPr>
          <a:xfrm>
            <a:off x="7538050" y="3795050"/>
            <a:ext cx="14367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55555"/>
                </a:solidFill>
                <a:latin typeface="Raleway"/>
                <a:ea typeface="Raleway"/>
                <a:cs typeface="Raleway"/>
                <a:sym typeface="Raleway"/>
              </a:rPr>
              <a:t>In-Built Geoloc </a:t>
            </a:r>
            <a:endParaRPr sz="1200">
              <a:solidFill>
                <a:srgbClr val="555555"/>
              </a:solidFill>
              <a:latin typeface="Raleway"/>
              <a:ea typeface="Raleway"/>
              <a:cs typeface="Raleway"/>
              <a:sym typeface="Raleway"/>
            </a:endParaRPr>
          </a:p>
          <a:p>
            <a:pPr indent="0" lvl="0" marL="0" rtl="0" algn="l">
              <a:spcBef>
                <a:spcPts val="0"/>
              </a:spcBef>
              <a:spcAft>
                <a:spcPts val="0"/>
              </a:spcAft>
              <a:buNone/>
            </a:pPr>
            <a:r>
              <a:rPr lang="en" sz="1200">
                <a:solidFill>
                  <a:srgbClr val="555555"/>
                </a:solidFill>
                <a:latin typeface="Raleway"/>
                <a:ea typeface="Raleway"/>
                <a:cs typeface="Raleway"/>
                <a:sym typeface="Raleway"/>
              </a:rPr>
              <a:t>&amp; Satellite Data</a:t>
            </a:r>
            <a:endParaRPr sz="1200">
              <a:solidFill>
                <a:srgbClr val="555555"/>
              </a:solidFill>
              <a:latin typeface="Raleway"/>
              <a:ea typeface="Raleway"/>
              <a:cs typeface="Raleway"/>
              <a:sym typeface="Raleway"/>
            </a:endParaRPr>
          </a:p>
        </p:txBody>
      </p:sp>
      <p:pic>
        <p:nvPicPr>
          <p:cNvPr id="445" name="Google Shape;445;p41"/>
          <p:cNvPicPr preferRelativeResize="0"/>
          <p:nvPr/>
        </p:nvPicPr>
        <p:blipFill>
          <a:blip r:embed="rId10">
            <a:alphaModFix/>
          </a:blip>
          <a:stretch>
            <a:fillRect/>
          </a:stretch>
        </p:blipFill>
        <p:spPr>
          <a:xfrm>
            <a:off x="7923232" y="177159"/>
            <a:ext cx="935495" cy="439200"/>
          </a:xfrm>
          <a:prstGeom prst="rect">
            <a:avLst/>
          </a:prstGeom>
          <a:noFill/>
          <a:ln>
            <a:noFill/>
          </a:ln>
        </p:spPr>
      </p:pic>
      <p:sp>
        <p:nvSpPr>
          <p:cNvPr id="446" name="Google Shape;446;p41"/>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448" name="Google Shape;448;p41"/>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449" name="Google Shape;449;p41"/>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450" name="Google Shape;450;p41"/>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451" name="Google Shape;451;p41"/>
          <p:cNvPicPr preferRelativeResize="0"/>
          <p:nvPr/>
        </p:nvPicPr>
        <p:blipFill>
          <a:blip r:embed="rId11">
            <a:alphaModFix/>
          </a:blip>
          <a:stretch>
            <a:fillRect/>
          </a:stretch>
        </p:blipFill>
        <p:spPr>
          <a:xfrm>
            <a:off x="637929" y="4657485"/>
            <a:ext cx="1163270" cy="368175"/>
          </a:xfrm>
          <a:prstGeom prst="rect">
            <a:avLst/>
          </a:prstGeom>
          <a:noFill/>
          <a:ln>
            <a:noFill/>
          </a:ln>
        </p:spPr>
      </p:pic>
      <p:sp>
        <p:nvSpPr>
          <p:cNvPr id="452" name="Google Shape;45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453" name="Google Shape;453;p41"/>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454" name="Google Shape;454;p41"/>
          <p:cNvPicPr preferRelativeResize="0"/>
          <p:nvPr/>
        </p:nvPicPr>
        <p:blipFill>
          <a:blip r:embed="rId12">
            <a:alphaModFix/>
          </a:blip>
          <a:stretch>
            <a:fillRect/>
          </a:stretch>
        </p:blipFill>
        <p:spPr>
          <a:xfrm>
            <a:off x="5761426" y="3072676"/>
            <a:ext cx="935500" cy="7162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a:blip r:embed="rId3">
            <a:alphaModFix/>
          </a:blip>
          <a:stretch>
            <a:fillRect/>
          </a:stretch>
        </p:blipFill>
        <p:spPr>
          <a:xfrm>
            <a:off x="0" y="0"/>
            <a:ext cx="92583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2"/>
          <p:cNvSpPr txBox="1"/>
          <p:nvPr/>
        </p:nvSpPr>
        <p:spPr>
          <a:xfrm>
            <a:off x="217925" y="67050"/>
            <a:ext cx="50877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Cyber-Physical Integration</a:t>
            </a:r>
            <a:endParaRPr b="1" sz="2800">
              <a:latin typeface="Raleway"/>
              <a:ea typeface="Raleway"/>
              <a:cs typeface="Raleway"/>
              <a:sym typeface="Raleway"/>
            </a:endParaRPr>
          </a:p>
        </p:txBody>
      </p:sp>
      <p:cxnSp>
        <p:nvCxnSpPr>
          <p:cNvPr id="460" name="Google Shape;460;p42"/>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461" name="Google Shape;461;p42"/>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Cloud-computing creates algorithm-driven recommendations </a:t>
            </a:r>
            <a:endParaRPr sz="2000">
              <a:latin typeface="Raleway"/>
              <a:ea typeface="Raleway"/>
              <a:cs typeface="Raleway"/>
              <a:sym typeface="Raleway"/>
            </a:endParaRPr>
          </a:p>
        </p:txBody>
      </p:sp>
      <p:pic>
        <p:nvPicPr>
          <p:cNvPr id="462" name="Google Shape;462;p42"/>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463" name="Google Shape;463;p42"/>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465" name="Google Shape;465;p42"/>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466" name="Google Shape;466;p42"/>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467" name="Google Shape;467;p42"/>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468" name="Google Shape;468;p42"/>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469" name="Google Shape;46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470" name="Google Shape;470;p42"/>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471" name="Google Shape;471;p42"/>
          <p:cNvPicPr preferRelativeResize="0"/>
          <p:nvPr/>
        </p:nvPicPr>
        <p:blipFill>
          <a:blip r:embed="rId5">
            <a:alphaModFix/>
          </a:blip>
          <a:stretch>
            <a:fillRect/>
          </a:stretch>
        </p:blipFill>
        <p:spPr>
          <a:xfrm>
            <a:off x="1880576" y="1376914"/>
            <a:ext cx="875800" cy="875772"/>
          </a:xfrm>
          <a:prstGeom prst="rect">
            <a:avLst/>
          </a:prstGeom>
          <a:noFill/>
          <a:ln>
            <a:noFill/>
          </a:ln>
        </p:spPr>
      </p:pic>
      <p:sp>
        <p:nvSpPr>
          <p:cNvPr id="472" name="Google Shape;472;p42"/>
          <p:cNvSpPr/>
          <p:nvPr/>
        </p:nvSpPr>
        <p:spPr>
          <a:xfrm>
            <a:off x="1600125" y="1397788"/>
            <a:ext cx="1436700" cy="834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42"/>
          <p:cNvPicPr preferRelativeResize="0"/>
          <p:nvPr/>
        </p:nvPicPr>
        <p:blipFill>
          <a:blip r:embed="rId6">
            <a:alphaModFix/>
          </a:blip>
          <a:stretch>
            <a:fillRect/>
          </a:stretch>
        </p:blipFill>
        <p:spPr>
          <a:xfrm>
            <a:off x="6400663" y="2664300"/>
            <a:ext cx="2322176" cy="1566353"/>
          </a:xfrm>
          <a:prstGeom prst="rect">
            <a:avLst/>
          </a:prstGeom>
          <a:noFill/>
          <a:ln>
            <a:noFill/>
          </a:ln>
        </p:spPr>
      </p:pic>
      <p:pic>
        <p:nvPicPr>
          <p:cNvPr id="474" name="Google Shape;474;p42"/>
          <p:cNvPicPr preferRelativeResize="0"/>
          <p:nvPr/>
        </p:nvPicPr>
        <p:blipFill>
          <a:blip r:embed="rId7">
            <a:alphaModFix/>
          </a:blip>
          <a:stretch>
            <a:fillRect/>
          </a:stretch>
        </p:blipFill>
        <p:spPr>
          <a:xfrm>
            <a:off x="865713" y="2682109"/>
            <a:ext cx="935500" cy="1525060"/>
          </a:xfrm>
          <a:prstGeom prst="rect">
            <a:avLst/>
          </a:prstGeom>
          <a:noFill/>
          <a:ln>
            <a:noFill/>
          </a:ln>
        </p:spPr>
      </p:pic>
      <p:pic>
        <p:nvPicPr>
          <p:cNvPr id="475" name="Google Shape;475;p42"/>
          <p:cNvPicPr preferRelativeResize="0"/>
          <p:nvPr/>
        </p:nvPicPr>
        <p:blipFill>
          <a:blip r:embed="rId8">
            <a:alphaModFix amt="26000"/>
          </a:blip>
          <a:stretch>
            <a:fillRect/>
          </a:stretch>
        </p:blipFill>
        <p:spPr>
          <a:xfrm>
            <a:off x="6552725" y="2858163"/>
            <a:ext cx="2018075" cy="1178621"/>
          </a:xfrm>
          <a:prstGeom prst="rect">
            <a:avLst/>
          </a:prstGeom>
          <a:noFill/>
          <a:ln>
            <a:noFill/>
          </a:ln>
        </p:spPr>
      </p:pic>
      <p:sp>
        <p:nvSpPr>
          <p:cNvPr id="476" name="Google Shape;476;p42"/>
          <p:cNvSpPr txBox="1"/>
          <p:nvPr/>
        </p:nvSpPr>
        <p:spPr>
          <a:xfrm>
            <a:off x="6619450" y="3032775"/>
            <a:ext cx="1951200" cy="83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4"/>
                </a:solidFill>
                <a:latin typeface="Avenir"/>
                <a:ea typeface="Avenir"/>
                <a:cs typeface="Avenir"/>
                <a:sym typeface="Avenir"/>
              </a:rPr>
              <a:t>CO</a:t>
            </a:r>
            <a:r>
              <a:rPr baseline="-25000" lang="en">
                <a:solidFill>
                  <a:schemeClr val="accent4"/>
                </a:solidFill>
                <a:latin typeface="Avenir"/>
                <a:ea typeface="Avenir"/>
                <a:cs typeface="Avenir"/>
                <a:sym typeface="Avenir"/>
              </a:rPr>
              <a:t>2</a:t>
            </a:r>
            <a:r>
              <a:rPr lang="en">
                <a:solidFill>
                  <a:schemeClr val="accent4"/>
                </a:solidFill>
                <a:latin typeface="Avenir"/>
                <a:ea typeface="Avenir"/>
                <a:cs typeface="Avenir"/>
                <a:sym typeface="Avenir"/>
              </a:rPr>
              <a:t>	      </a:t>
            </a:r>
            <a:r>
              <a:rPr b="1" lang="en">
                <a:solidFill>
                  <a:schemeClr val="accent4"/>
                </a:solidFill>
                <a:latin typeface="Avenir"/>
                <a:ea typeface="Avenir"/>
                <a:cs typeface="Avenir"/>
                <a:sym typeface="Avenir"/>
              </a:rPr>
              <a:t>&gt;</a:t>
            </a:r>
            <a:endParaRPr b="1">
              <a:solidFill>
                <a:schemeClr val="accent4"/>
              </a:solidFill>
              <a:latin typeface="Avenir"/>
              <a:ea typeface="Avenir"/>
              <a:cs typeface="Avenir"/>
              <a:sym typeface="Avenir"/>
            </a:endParaRPr>
          </a:p>
          <a:p>
            <a:pPr indent="0" lvl="0" marL="0" rtl="0" algn="l">
              <a:lnSpc>
                <a:spcPct val="115000"/>
              </a:lnSpc>
              <a:spcBef>
                <a:spcPts val="0"/>
              </a:spcBef>
              <a:spcAft>
                <a:spcPts val="0"/>
              </a:spcAft>
              <a:buNone/>
            </a:pPr>
            <a:r>
              <a:rPr b="1" lang="en">
                <a:solidFill>
                  <a:schemeClr val="accent4"/>
                </a:solidFill>
                <a:latin typeface="Avenir"/>
                <a:ea typeface="Avenir"/>
                <a:cs typeface="Avenir"/>
                <a:sym typeface="Avenir"/>
              </a:rPr>
              <a:t>PM 2.5</a:t>
            </a:r>
            <a:r>
              <a:rPr lang="en">
                <a:solidFill>
                  <a:schemeClr val="accent4"/>
                </a:solidFill>
                <a:latin typeface="Avenir"/>
                <a:ea typeface="Avenir"/>
                <a:cs typeface="Avenir"/>
                <a:sym typeface="Avenir"/>
              </a:rPr>
              <a:t>    </a:t>
            </a:r>
            <a:r>
              <a:rPr b="1" lang="en">
                <a:solidFill>
                  <a:schemeClr val="accent4"/>
                </a:solidFill>
                <a:latin typeface="Avenir"/>
                <a:ea typeface="Avenir"/>
                <a:cs typeface="Avenir"/>
                <a:sym typeface="Avenir"/>
              </a:rPr>
              <a:t>=</a:t>
            </a:r>
            <a:r>
              <a:rPr lang="en">
                <a:solidFill>
                  <a:schemeClr val="accent4"/>
                </a:solidFill>
                <a:latin typeface="Avenir"/>
                <a:ea typeface="Avenir"/>
                <a:cs typeface="Avenir"/>
                <a:sym typeface="Avenir"/>
              </a:rPr>
              <a:t>  Standards</a:t>
            </a:r>
            <a:endParaRPr>
              <a:solidFill>
                <a:schemeClr val="accent4"/>
              </a:solidFill>
              <a:latin typeface="Avenir"/>
              <a:ea typeface="Avenir"/>
              <a:cs typeface="Avenir"/>
              <a:sym typeface="Avenir"/>
            </a:endParaRPr>
          </a:p>
          <a:p>
            <a:pPr indent="0" lvl="0" marL="0" rtl="0" algn="l">
              <a:lnSpc>
                <a:spcPct val="115000"/>
              </a:lnSpc>
              <a:spcBef>
                <a:spcPts val="0"/>
              </a:spcBef>
              <a:spcAft>
                <a:spcPts val="0"/>
              </a:spcAft>
              <a:buNone/>
            </a:pPr>
            <a:r>
              <a:rPr lang="en">
                <a:solidFill>
                  <a:schemeClr val="accent4"/>
                </a:solidFill>
                <a:latin typeface="Avenir"/>
                <a:ea typeface="Avenir"/>
                <a:cs typeface="Avenir"/>
                <a:sym typeface="Avenir"/>
              </a:rPr>
              <a:t>VOC	      </a:t>
            </a:r>
            <a:r>
              <a:rPr b="1" lang="en">
                <a:solidFill>
                  <a:schemeClr val="accent4"/>
                </a:solidFill>
                <a:latin typeface="Avenir"/>
                <a:ea typeface="Avenir"/>
                <a:cs typeface="Avenir"/>
                <a:sym typeface="Avenir"/>
              </a:rPr>
              <a:t>&lt;</a:t>
            </a:r>
            <a:endParaRPr b="1">
              <a:solidFill>
                <a:schemeClr val="accent4"/>
              </a:solidFill>
              <a:latin typeface="Avenir"/>
              <a:ea typeface="Avenir"/>
              <a:cs typeface="Avenir"/>
              <a:sym typeface="Avenir"/>
            </a:endParaRPr>
          </a:p>
        </p:txBody>
      </p:sp>
      <p:sp>
        <p:nvSpPr>
          <p:cNvPr id="477" name="Google Shape;477;p42"/>
          <p:cNvSpPr/>
          <p:nvPr/>
        </p:nvSpPr>
        <p:spPr>
          <a:xfrm>
            <a:off x="7352650" y="3110525"/>
            <a:ext cx="311100" cy="26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6663900" y="3621575"/>
            <a:ext cx="548700" cy="2001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42"/>
          <p:cNvPicPr preferRelativeResize="0"/>
          <p:nvPr/>
        </p:nvPicPr>
        <p:blipFill>
          <a:blip r:embed="rId9">
            <a:alphaModFix/>
          </a:blip>
          <a:stretch>
            <a:fillRect/>
          </a:stretch>
        </p:blipFill>
        <p:spPr>
          <a:xfrm>
            <a:off x="4684404" y="1223713"/>
            <a:ext cx="1372800" cy="1372800"/>
          </a:xfrm>
          <a:prstGeom prst="rect">
            <a:avLst/>
          </a:prstGeom>
          <a:noFill/>
          <a:ln>
            <a:noFill/>
          </a:ln>
        </p:spPr>
      </p:pic>
      <p:sp>
        <p:nvSpPr>
          <p:cNvPr id="480" name="Google Shape;480;p42"/>
          <p:cNvSpPr txBox="1"/>
          <p:nvPr/>
        </p:nvSpPr>
        <p:spPr>
          <a:xfrm>
            <a:off x="4684400" y="1545375"/>
            <a:ext cx="1372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Courier New"/>
                <a:ea typeface="Courier New"/>
                <a:cs typeface="Courier New"/>
                <a:sym typeface="Courier New"/>
              </a:rPr>
              <a:t> 1 0 1 1 0 </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0 1 1 1 1 1</a:t>
            </a:r>
            <a:endParaRPr b="1">
              <a:solidFill>
                <a:srgbClr val="434343"/>
              </a:solidFill>
              <a:latin typeface="Courier New"/>
              <a:ea typeface="Courier New"/>
              <a:cs typeface="Courier New"/>
              <a:sym typeface="Courier New"/>
            </a:endParaRPr>
          </a:p>
        </p:txBody>
      </p:sp>
      <p:sp>
        <p:nvSpPr>
          <p:cNvPr id="481" name="Google Shape;481;p42"/>
          <p:cNvSpPr/>
          <p:nvPr/>
        </p:nvSpPr>
        <p:spPr>
          <a:xfrm>
            <a:off x="6134500" y="1612770"/>
            <a:ext cx="1703675" cy="893850"/>
          </a:xfrm>
          <a:custGeom>
            <a:rect b="b" l="l" r="r" t="t"/>
            <a:pathLst>
              <a:path extrusionOk="0" h="35754" w="68147">
                <a:moveTo>
                  <a:pt x="0" y="3760"/>
                </a:moveTo>
                <a:cubicBezTo>
                  <a:pt x="17259" y="2167"/>
                  <a:pt x="35677" y="-2985"/>
                  <a:pt x="51990" y="2871"/>
                </a:cubicBezTo>
                <a:cubicBezTo>
                  <a:pt x="63343" y="6946"/>
                  <a:pt x="70918" y="24312"/>
                  <a:pt x="67098" y="35754"/>
                </a:cubicBezTo>
              </a:path>
            </a:pathLst>
          </a:custGeom>
          <a:noFill/>
          <a:ln cap="flat" cmpd="sng" w="28575">
            <a:solidFill>
              <a:schemeClr val="accent5"/>
            </a:solidFill>
            <a:prstDash val="lgDash"/>
            <a:round/>
            <a:headEnd len="med" w="med" type="none"/>
            <a:tailEnd len="med" w="med" type="stealth"/>
          </a:ln>
        </p:spPr>
      </p:sp>
      <p:sp>
        <p:nvSpPr>
          <p:cNvPr id="482" name="Google Shape;482;p42"/>
          <p:cNvSpPr/>
          <p:nvPr/>
        </p:nvSpPr>
        <p:spPr>
          <a:xfrm>
            <a:off x="5199050" y="2588425"/>
            <a:ext cx="935458" cy="783723"/>
          </a:xfrm>
          <a:custGeom>
            <a:rect b="b" l="l" r="r" t="t"/>
            <a:pathLst>
              <a:path extrusionOk="0" h="24326" w="35993">
                <a:moveTo>
                  <a:pt x="35993" y="23995"/>
                </a:moveTo>
                <a:cubicBezTo>
                  <a:pt x="27487" y="23995"/>
                  <a:pt x="17923" y="25321"/>
                  <a:pt x="10665" y="20885"/>
                </a:cubicBezTo>
                <a:cubicBezTo>
                  <a:pt x="3995" y="16809"/>
                  <a:pt x="0" y="7817"/>
                  <a:pt x="0" y="0"/>
                </a:cubicBezTo>
              </a:path>
            </a:pathLst>
          </a:custGeom>
          <a:noFill/>
          <a:ln cap="flat" cmpd="sng" w="28575">
            <a:solidFill>
              <a:schemeClr val="accent5"/>
            </a:solidFill>
            <a:prstDash val="lgDash"/>
            <a:round/>
            <a:headEnd len="med" w="med" type="none"/>
            <a:tailEnd len="med" w="med" type="stealth"/>
          </a:ln>
        </p:spPr>
      </p:sp>
      <p:cxnSp>
        <p:nvCxnSpPr>
          <p:cNvPr id="483" name="Google Shape;483;p42"/>
          <p:cNvCxnSpPr/>
          <p:nvPr/>
        </p:nvCxnSpPr>
        <p:spPr>
          <a:xfrm>
            <a:off x="3266075" y="1766350"/>
            <a:ext cx="1177500" cy="0"/>
          </a:xfrm>
          <a:prstGeom prst="straightConnector1">
            <a:avLst/>
          </a:prstGeom>
          <a:noFill/>
          <a:ln cap="flat" cmpd="sng" w="76200">
            <a:solidFill>
              <a:schemeClr val="accent5"/>
            </a:solidFill>
            <a:prstDash val="solid"/>
            <a:round/>
            <a:headEnd len="med" w="med" type="none"/>
            <a:tailEnd len="med" w="med" type="triangle"/>
          </a:ln>
        </p:spPr>
      </p:cxnSp>
      <p:cxnSp>
        <p:nvCxnSpPr>
          <p:cNvPr id="484" name="Google Shape;484;p42"/>
          <p:cNvCxnSpPr/>
          <p:nvPr/>
        </p:nvCxnSpPr>
        <p:spPr>
          <a:xfrm flipH="1">
            <a:off x="2033000" y="2355125"/>
            <a:ext cx="2610600" cy="1177500"/>
          </a:xfrm>
          <a:prstGeom prst="straightConnector1">
            <a:avLst/>
          </a:prstGeom>
          <a:noFill/>
          <a:ln cap="flat" cmpd="sng" w="76200">
            <a:solidFill>
              <a:schemeClr val="accent5"/>
            </a:solidFill>
            <a:prstDash val="solid"/>
            <a:round/>
            <a:headEnd len="med" w="med" type="none"/>
            <a:tailEnd len="med" w="med" type="triangle"/>
          </a:ln>
        </p:spPr>
      </p:cxnSp>
      <p:sp>
        <p:nvSpPr>
          <p:cNvPr id="485" name="Google Shape;485;p42"/>
          <p:cNvSpPr txBox="1"/>
          <p:nvPr/>
        </p:nvSpPr>
        <p:spPr>
          <a:xfrm>
            <a:off x="7715075" y="1548425"/>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personal health data</a:t>
            </a:r>
            <a:endParaRPr i="1" sz="1000">
              <a:solidFill>
                <a:srgbClr val="000000"/>
              </a:solidFill>
              <a:latin typeface="Avenir"/>
              <a:ea typeface="Avenir"/>
              <a:cs typeface="Avenir"/>
              <a:sym typeface="Avenir"/>
            </a:endParaRPr>
          </a:p>
        </p:txBody>
      </p:sp>
      <p:sp>
        <p:nvSpPr>
          <p:cNvPr id="486" name="Google Shape;486;p42"/>
          <p:cNvSpPr txBox="1"/>
          <p:nvPr/>
        </p:nvSpPr>
        <p:spPr>
          <a:xfrm>
            <a:off x="7838175" y="1799450"/>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regional average</a:t>
            </a:r>
            <a:endParaRPr i="1" sz="1000">
              <a:solidFill>
                <a:srgbClr val="000000"/>
              </a:solidFill>
              <a:latin typeface="Avenir"/>
              <a:ea typeface="Avenir"/>
              <a:cs typeface="Avenir"/>
              <a:sym typeface="Avenir"/>
            </a:endParaRPr>
          </a:p>
        </p:txBody>
      </p:sp>
      <p:sp>
        <p:nvSpPr>
          <p:cNvPr id="487" name="Google Shape;487;p42"/>
          <p:cNvSpPr txBox="1"/>
          <p:nvPr/>
        </p:nvSpPr>
        <p:spPr>
          <a:xfrm>
            <a:off x="7915475" y="2030163"/>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building facilities</a:t>
            </a:r>
            <a:endParaRPr i="1" sz="1000">
              <a:solidFill>
                <a:srgbClr val="000000"/>
              </a:solidFill>
              <a:latin typeface="Avenir"/>
              <a:ea typeface="Avenir"/>
              <a:cs typeface="Avenir"/>
              <a:sym typeface="Avenir"/>
            </a:endParaRPr>
          </a:p>
        </p:txBody>
      </p:sp>
      <p:sp>
        <p:nvSpPr>
          <p:cNvPr id="488" name="Google Shape;488;p42"/>
          <p:cNvSpPr txBox="1"/>
          <p:nvPr/>
        </p:nvSpPr>
        <p:spPr>
          <a:xfrm>
            <a:off x="6619450" y="1218313"/>
            <a:ext cx="15042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user history</a:t>
            </a:r>
            <a:endParaRPr i="1" sz="1000">
              <a:solidFill>
                <a:srgbClr val="000000"/>
              </a:solidFill>
              <a:latin typeface="Avenir"/>
              <a:ea typeface="Avenir"/>
              <a:cs typeface="Avenir"/>
              <a:sym typeface="Avenir"/>
            </a:endParaRPr>
          </a:p>
        </p:txBody>
      </p:sp>
      <p:sp>
        <p:nvSpPr>
          <p:cNvPr id="489" name="Google Shape;489;p42"/>
          <p:cNvSpPr txBox="1"/>
          <p:nvPr/>
        </p:nvSpPr>
        <p:spPr>
          <a:xfrm>
            <a:off x="7428850" y="1257475"/>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prescription information</a:t>
            </a:r>
            <a:endParaRPr i="1" sz="1000">
              <a:solidFill>
                <a:srgbClr val="000000"/>
              </a:solidFill>
              <a:latin typeface="Avenir"/>
              <a:ea typeface="Avenir"/>
              <a:cs typeface="Avenir"/>
              <a:sym typeface="Avenir"/>
            </a:endParaRPr>
          </a:p>
        </p:txBody>
      </p:sp>
      <p:sp>
        <p:nvSpPr>
          <p:cNvPr id="490" name="Google Shape;490;p42"/>
          <p:cNvSpPr txBox="1"/>
          <p:nvPr/>
        </p:nvSpPr>
        <p:spPr>
          <a:xfrm>
            <a:off x="4705676" y="3384250"/>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doctor recommendation</a:t>
            </a:r>
            <a:endParaRPr i="1" sz="1000">
              <a:solidFill>
                <a:srgbClr val="000000"/>
              </a:solidFill>
              <a:latin typeface="Avenir"/>
              <a:ea typeface="Avenir"/>
              <a:cs typeface="Avenir"/>
              <a:sym typeface="Avenir"/>
            </a:endParaRPr>
          </a:p>
        </p:txBody>
      </p:sp>
      <p:sp>
        <p:nvSpPr>
          <p:cNvPr id="491" name="Google Shape;491;p42"/>
          <p:cNvSpPr txBox="1"/>
          <p:nvPr/>
        </p:nvSpPr>
        <p:spPr>
          <a:xfrm>
            <a:off x="4019876" y="2892963"/>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building commands</a:t>
            </a:r>
            <a:endParaRPr i="1" sz="1000">
              <a:solidFill>
                <a:srgbClr val="000000"/>
              </a:solidFill>
              <a:latin typeface="Avenir"/>
              <a:ea typeface="Avenir"/>
              <a:cs typeface="Avenir"/>
              <a:sym typeface="Avenir"/>
            </a:endParaRPr>
          </a:p>
        </p:txBody>
      </p:sp>
      <p:sp>
        <p:nvSpPr>
          <p:cNvPr id="492" name="Google Shape;492;p42"/>
          <p:cNvSpPr txBox="1"/>
          <p:nvPr/>
        </p:nvSpPr>
        <p:spPr>
          <a:xfrm>
            <a:off x="4071676" y="3161988"/>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relocation suggestions</a:t>
            </a:r>
            <a:endParaRPr i="1" sz="1000">
              <a:solidFill>
                <a:srgbClr val="000000"/>
              </a:solidFill>
              <a:latin typeface="Avenir"/>
              <a:ea typeface="Avenir"/>
              <a:cs typeface="Avenir"/>
              <a:sym typeface="Avenir"/>
            </a:endParaRPr>
          </a:p>
        </p:txBody>
      </p:sp>
      <p:sp>
        <p:nvSpPr>
          <p:cNvPr id="493" name="Google Shape;493;p42"/>
          <p:cNvSpPr txBox="1"/>
          <p:nvPr/>
        </p:nvSpPr>
        <p:spPr>
          <a:xfrm>
            <a:off x="3867476" y="2622250"/>
            <a:ext cx="16446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nir"/>
                <a:ea typeface="Avenir"/>
                <a:cs typeface="Avenir"/>
                <a:sym typeface="Avenir"/>
              </a:rPr>
              <a:t>lifestyle suggestions</a:t>
            </a:r>
            <a:endParaRPr i="1" sz="1000">
              <a:solidFill>
                <a:srgbClr val="000000"/>
              </a:solidFill>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3"/>
          <p:cNvSpPr txBox="1"/>
          <p:nvPr/>
        </p:nvSpPr>
        <p:spPr>
          <a:xfrm>
            <a:off x="217925" y="67050"/>
            <a:ext cx="59544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Recommendation Platform</a:t>
            </a:r>
            <a:endParaRPr b="1" sz="2800">
              <a:latin typeface="Raleway"/>
              <a:ea typeface="Raleway"/>
              <a:cs typeface="Raleway"/>
              <a:sym typeface="Raleway"/>
            </a:endParaRPr>
          </a:p>
        </p:txBody>
      </p:sp>
      <p:cxnSp>
        <p:nvCxnSpPr>
          <p:cNvPr id="499" name="Google Shape;499;p43"/>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500" name="Google Shape;500;p43"/>
          <p:cNvSpPr txBox="1"/>
          <p:nvPr/>
        </p:nvSpPr>
        <p:spPr>
          <a:xfrm>
            <a:off x="217925" y="505525"/>
            <a:ext cx="89196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Cyber-physical elements provide personalized recommendations</a:t>
            </a:r>
            <a:endParaRPr sz="2000">
              <a:latin typeface="Raleway"/>
              <a:ea typeface="Raleway"/>
              <a:cs typeface="Raleway"/>
              <a:sym typeface="Raleway"/>
            </a:endParaRPr>
          </a:p>
        </p:txBody>
      </p:sp>
      <p:sp>
        <p:nvSpPr>
          <p:cNvPr id="501" name="Google Shape;501;p43"/>
          <p:cNvSpPr/>
          <p:nvPr/>
        </p:nvSpPr>
        <p:spPr>
          <a:xfrm>
            <a:off x="3342825" y="1108825"/>
            <a:ext cx="1995900" cy="3202200"/>
          </a:xfrm>
          <a:prstGeom prst="roundRect">
            <a:avLst>
              <a:gd fmla="val 16667" name="adj"/>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4200888" y="3952700"/>
            <a:ext cx="306900" cy="255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3567775" y="1482725"/>
            <a:ext cx="1573125" cy="2277988"/>
          </a:xfrm>
          <a:prstGeom prst="flowChartProcess">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3921525" y="1340200"/>
            <a:ext cx="838500" cy="510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4275975" y="1173363"/>
            <a:ext cx="129600" cy="102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 name="Google Shape;506;p43"/>
          <p:cNvCxnSpPr/>
          <p:nvPr/>
        </p:nvCxnSpPr>
        <p:spPr>
          <a:xfrm>
            <a:off x="3639350" y="2239425"/>
            <a:ext cx="1411200" cy="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43"/>
          <p:cNvCxnSpPr/>
          <p:nvPr/>
        </p:nvCxnSpPr>
        <p:spPr>
          <a:xfrm>
            <a:off x="3648750" y="2980300"/>
            <a:ext cx="1411200" cy="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43"/>
          <p:cNvSpPr txBox="1"/>
          <p:nvPr/>
        </p:nvSpPr>
        <p:spPr>
          <a:xfrm>
            <a:off x="3935100" y="1490075"/>
            <a:ext cx="8385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Health</a:t>
            </a:r>
            <a:endParaRPr>
              <a:latin typeface="Pacifico"/>
              <a:ea typeface="Pacifico"/>
              <a:cs typeface="Pacifico"/>
              <a:sym typeface="Pacifico"/>
            </a:endParaRPr>
          </a:p>
        </p:txBody>
      </p:sp>
      <p:sp>
        <p:nvSpPr>
          <p:cNvPr id="509" name="Google Shape;509;p43"/>
          <p:cNvSpPr txBox="1"/>
          <p:nvPr/>
        </p:nvSpPr>
        <p:spPr>
          <a:xfrm>
            <a:off x="3935100" y="2175875"/>
            <a:ext cx="8385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Home</a:t>
            </a:r>
            <a:endParaRPr>
              <a:latin typeface="Pacifico"/>
              <a:ea typeface="Pacifico"/>
              <a:cs typeface="Pacifico"/>
              <a:sym typeface="Pacifico"/>
            </a:endParaRPr>
          </a:p>
        </p:txBody>
      </p:sp>
      <p:sp>
        <p:nvSpPr>
          <p:cNvPr id="510" name="Google Shape;510;p43"/>
          <p:cNvSpPr txBox="1"/>
          <p:nvPr/>
        </p:nvSpPr>
        <p:spPr>
          <a:xfrm>
            <a:off x="3798825" y="1761407"/>
            <a:ext cx="961200" cy="1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D9EEB"/>
                </a:solidFill>
                <a:latin typeface="Oswald"/>
                <a:ea typeface="Oswald"/>
                <a:cs typeface="Oswald"/>
                <a:sym typeface="Oswald"/>
              </a:rPr>
              <a:t>great time </a:t>
            </a:r>
            <a:endParaRPr sz="1000">
              <a:solidFill>
                <a:srgbClr val="6D9EEB"/>
              </a:solidFill>
              <a:latin typeface="Oswald"/>
              <a:ea typeface="Oswald"/>
              <a:cs typeface="Oswald"/>
              <a:sym typeface="Oswald"/>
            </a:endParaRPr>
          </a:p>
          <a:p>
            <a:pPr indent="0" lvl="0" marL="0" rtl="0" algn="l">
              <a:spcBef>
                <a:spcPts val="0"/>
              </a:spcBef>
              <a:spcAft>
                <a:spcPts val="0"/>
              </a:spcAft>
              <a:buNone/>
            </a:pPr>
            <a:r>
              <a:rPr lang="en" sz="1000">
                <a:solidFill>
                  <a:srgbClr val="6D9EEB"/>
                </a:solidFill>
                <a:latin typeface="Oswald"/>
                <a:ea typeface="Oswald"/>
                <a:cs typeface="Oswald"/>
                <a:sym typeface="Oswald"/>
              </a:rPr>
              <a:t>for a run!</a:t>
            </a:r>
            <a:endParaRPr sz="1000">
              <a:solidFill>
                <a:srgbClr val="6D9EEB"/>
              </a:solidFill>
              <a:latin typeface="Oswald"/>
              <a:ea typeface="Oswald"/>
              <a:cs typeface="Oswald"/>
              <a:sym typeface="Oswald"/>
            </a:endParaRPr>
          </a:p>
        </p:txBody>
      </p:sp>
      <p:pic>
        <p:nvPicPr>
          <p:cNvPr id="511" name="Google Shape;511;p43"/>
          <p:cNvPicPr preferRelativeResize="0"/>
          <p:nvPr/>
        </p:nvPicPr>
        <p:blipFill>
          <a:blip r:embed="rId3">
            <a:alphaModFix/>
          </a:blip>
          <a:stretch>
            <a:fillRect/>
          </a:stretch>
        </p:blipFill>
        <p:spPr>
          <a:xfrm>
            <a:off x="3646425" y="3075425"/>
            <a:ext cx="1372800" cy="628650"/>
          </a:xfrm>
          <a:prstGeom prst="rect">
            <a:avLst/>
          </a:prstGeom>
          <a:noFill/>
          <a:ln>
            <a:noFill/>
          </a:ln>
        </p:spPr>
      </p:pic>
      <p:pic>
        <p:nvPicPr>
          <p:cNvPr id="512" name="Google Shape;512;p43"/>
          <p:cNvPicPr preferRelativeResize="0"/>
          <p:nvPr/>
        </p:nvPicPr>
        <p:blipFill>
          <a:blip r:embed="rId4">
            <a:alphaModFix/>
          </a:blip>
          <a:stretch>
            <a:fillRect/>
          </a:stretch>
        </p:blipFill>
        <p:spPr>
          <a:xfrm>
            <a:off x="4507800" y="1778076"/>
            <a:ext cx="368175" cy="368175"/>
          </a:xfrm>
          <a:prstGeom prst="rect">
            <a:avLst/>
          </a:prstGeom>
          <a:noFill/>
          <a:ln>
            <a:noFill/>
          </a:ln>
        </p:spPr>
      </p:pic>
      <p:pic>
        <p:nvPicPr>
          <p:cNvPr id="513" name="Google Shape;513;p43"/>
          <p:cNvPicPr preferRelativeResize="0"/>
          <p:nvPr/>
        </p:nvPicPr>
        <p:blipFill>
          <a:blip r:embed="rId5">
            <a:alphaModFix/>
          </a:blip>
          <a:stretch>
            <a:fillRect/>
          </a:stretch>
        </p:blipFill>
        <p:spPr>
          <a:xfrm>
            <a:off x="4507800" y="2501850"/>
            <a:ext cx="368175" cy="368175"/>
          </a:xfrm>
          <a:prstGeom prst="rect">
            <a:avLst/>
          </a:prstGeom>
          <a:noFill/>
          <a:ln>
            <a:noFill/>
          </a:ln>
        </p:spPr>
      </p:pic>
      <p:sp>
        <p:nvSpPr>
          <p:cNvPr id="514" name="Google Shape;514;p43"/>
          <p:cNvSpPr txBox="1"/>
          <p:nvPr/>
        </p:nvSpPr>
        <p:spPr>
          <a:xfrm>
            <a:off x="3722625" y="2521195"/>
            <a:ext cx="961200" cy="1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A9999"/>
                </a:solidFill>
                <a:latin typeface="Oswald"/>
                <a:ea typeface="Oswald"/>
                <a:cs typeface="Oswald"/>
                <a:sym typeface="Oswald"/>
              </a:rPr>
              <a:t>air purifier</a:t>
            </a:r>
            <a:endParaRPr sz="1000">
              <a:solidFill>
                <a:srgbClr val="EA9999"/>
              </a:solidFill>
              <a:latin typeface="Oswald"/>
              <a:ea typeface="Oswald"/>
              <a:cs typeface="Oswald"/>
              <a:sym typeface="Oswald"/>
            </a:endParaRPr>
          </a:p>
          <a:p>
            <a:pPr indent="0" lvl="0" marL="0" rtl="0" algn="l">
              <a:spcBef>
                <a:spcPts val="0"/>
              </a:spcBef>
              <a:spcAft>
                <a:spcPts val="0"/>
              </a:spcAft>
              <a:buNone/>
            </a:pPr>
            <a:r>
              <a:rPr lang="en" sz="1000">
                <a:solidFill>
                  <a:srgbClr val="EA9999"/>
                </a:solidFill>
                <a:latin typeface="Oswald"/>
                <a:ea typeface="Oswald"/>
                <a:cs typeface="Oswald"/>
                <a:sym typeface="Oswald"/>
              </a:rPr>
              <a:t>turned </a:t>
            </a:r>
            <a:r>
              <a:rPr b="1" lang="en" sz="1000">
                <a:solidFill>
                  <a:srgbClr val="EA9999"/>
                </a:solidFill>
                <a:latin typeface="Oswald"/>
                <a:ea typeface="Oswald"/>
                <a:cs typeface="Oswald"/>
                <a:sym typeface="Oswald"/>
              </a:rPr>
              <a:t>on</a:t>
            </a:r>
            <a:endParaRPr b="1" sz="1000">
              <a:solidFill>
                <a:srgbClr val="EA9999"/>
              </a:solidFill>
              <a:latin typeface="Oswald"/>
              <a:ea typeface="Oswald"/>
              <a:cs typeface="Oswald"/>
              <a:sym typeface="Oswald"/>
            </a:endParaRPr>
          </a:p>
        </p:txBody>
      </p:sp>
      <p:grpSp>
        <p:nvGrpSpPr>
          <p:cNvPr id="515" name="Google Shape;515;p43"/>
          <p:cNvGrpSpPr/>
          <p:nvPr/>
        </p:nvGrpSpPr>
        <p:grpSpPr>
          <a:xfrm>
            <a:off x="4058475" y="2989750"/>
            <a:ext cx="548700" cy="368100"/>
            <a:chOff x="6790800" y="2707325"/>
            <a:chExt cx="548700" cy="368100"/>
          </a:xfrm>
        </p:grpSpPr>
        <p:sp>
          <p:nvSpPr>
            <p:cNvPr id="516" name="Google Shape;516;p43"/>
            <p:cNvSpPr/>
            <p:nvPr/>
          </p:nvSpPr>
          <p:spPr>
            <a:xfrm>
              <a:off x="6861400" y="2771150"/>
              <a:ext cx="439200" cy="30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txBox="1"/>
            <p:nvPr/>
          </p:nvSpPr>
          <p:spPr>
            <a:xfrm>
              <a:off x="6790800" y="2707325"/>
              <a:ext cx="5487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acifico"/>
                  <a:ea typeface="Pacifico"/>
                  <a:cs typeface="Pacifico"/>
                  <a:sym typeface="Pacifico"/>
                </a:rPr>
                <a:t>City</a:t>
              </a:r>
              <a:endParaRPr>
                <a:latin typeface="Pacifico"/>
                <a:ea typeface="Pacifico"/>
                <a:cs typeface="Pacifico"/>
                <a:sym typeface="Pacifico"/>
              </a:endParaRPr>
            </a:p>
          </p:txBody>
        </p:sp>
      </p:grpSp>
      <p:cxnSp>
        <p:nvCxnSpPr>
          <p:cNvPr id="518" name="Google Shape;518;p43"/>
          <p:cNvCxnSpPr/>
          <p:nvPr/>
        </p:nvCxnSpPr>
        <p:spPr>
          <a:xfrm>
            <a:off x="2064600" y="1881450"/>
            <a:ext cx="1176000" cy="0"/>
          </a:xfrm>
          <a:prstGeom prst="straightConnector1">
            <a:avLst/>
          </a:prstGeom>
          <a:noFill/>
          <a:ln cap="flat" cmpd="sng" w="114300">
            <a:solidFill>
              <a:schemeClr val="accent5"/>
            </a:solidFill>
            <a:prstDash val="solid"/>
            <a:round/>
            <a:headEnd len="med" w="med" type="none"/>
            <a:tailEnd len="med" w="med" type="stealth"/>
          </a:ln>
        </p:spPr>
      </p:cxnSp>
      <p:cxnSp>
        <p:nvCxnSpPr>
          <p:cNvPr id="519" name="Google Shape;519;p43"/>
          <p:cNvCxnSpPr/>
          <p:nvPr/>
        </p:nvCxnSpPr>
        <p:spPr>
          <a:xfrm rot="10800000">
            <a:off x="5502000" y="2596663"/>
            <a:ext cx="1494000" cy="17100"/>
          </a:xfrm>
          <a:prstGeom prst="straightConnector1">
            <a:avLst/>
          </a:prstGeom>
          <a:noFill/>
          <a:ln cap="flat" cmpd="sng" w="114300">
            <a:solidFill>
              <a:schemeClr val="accent5"/>
            </a:solidFill>
            <a:prstDash val="solid"/>
            <a:round/>
            <a:headEnd len="med" w="med" type="none"/>
            <a:tailEnd len="med" w="med" type="stealth"/>
          </a:ln>
        </p:spPr>
      </p:cxnSp>
      <p:cxnSp>
        <p:nvCxnSpPr>
          <p:cNvPr id="520" name="Google Shape;520;p43"/>
          <p:cNvCxnSpPr/>
          <p:nvPr/>
        </p:nvCxnSpPr>
        <p:spPr>
          <a:xfrm>
            <a:off x="2012500" y="3414250"/>
            <a:ext cx="1176000" cy="0"/>
          </a:xfrm>
          <a:prstGeom prst="straightConnector1">
            <a:avLst/>
          </a:prstGeom>
          <a:noFill/>
          <a:ln cap="flat" cmpd="sng" w="114300">
            <a:solidFill>
              <a:schemeClr val="accent5"/>
            </a:solidFill>
            <a:prstDash val="solid"/>
            <a:round/>
            <a:headEnd len="med" w="med" type="none"/>
            <a:tailEnd len="med" w="med" type="stealth"/>
          </a:ln>
        </p:spPr>
      </p:cxnSp>
      <p:sp>
        <p:nvSpPr>
          <p:cNvPr id="521" name="Google Shape;521;p43"/>
          <p:cNvSpPr txBox="1"/>
          <p:nvPr/>
        </p:nvSpPr>
        <p:spPr>
          <a:xfrm>
            <a:off x="6996000" y="2013300"/>
            <a:ext cx="1840500" cy="96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Avenir"/>
                <a:ea typeface="Avenir"/>
                <a:cs typeface="Avenir"/>
                <a:sym typeface="Avenir"/>
              </a:rPr>
              <a:t>sensors connect with smart home devices (IoT) to maintain</a:t>
            </a:r>
            <a:endParaRPr>
              <a:latin typeface="Avenir"/>
              <a:ea typeface="Avenir"/>
              <a:cs typeface="Avenir"/>
              <a:sym typeface="Avenir"/>
            </a:endParaRPr>
          </a:p>
          <a:p>
            <a:pPr indent="0" lvl="0" marL="0" rtl="0" algn="just">
              <a:spcBef>
                <a:spcPts val="0"/>
              </a:spcBef>
              <a:spcAft>
                <a:spcPts val="0"/>
              </a:spcAft>
              <a:buNone/>
            </a:pPr>
            <a:r>
              <a:rPr b="1" lang="en">
                <a:latin typeface="Avenir"/>
                <a:ea typeface="Avenir"/>
                <a:cs typeface="Avenir"/>
                <a:sym typeface="Avenir"/>
              </a:rPr>
              <a:t>indoor air quality </a:t>
            </a:r>
            <a:endParaRPr b="1">
              <a:solidFill>
                <a:srgbClr val="000000"/>
              </a:solidFill>
              <a:latin typeface="Avenir"/>
              <a:ea typeface="Avenir"/>
              <a:cs typeface="Avenir"/>
              <a:sym typeface="Avenir"/>
            </a:endParaRPr>
          </a:p>
        </p:txBody>
      </p:sp>
      <p:sp>
        <p:nvSpPr>
          <p:cNvPr id="522" name="Google Shape;522;p43"/>
          <p:cNvSpPr txBox="1"/>
          <p:nvPr/>
        </p:nvSpPr>
        <p:spPr>
          <a:xfrm>
            <a:off x="370325" y="2887450"/>
            <a:ext cx="1642200" cy="14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crowdsourcing provides </a:t>
            </a:r>
            <a:r>
              <a:rPr b="1" lang="en">
                <a:latin typeface="Avenir"/>
                <a:ea typeface="Avenir"/>
                <a:cs typeface="Avenir"/>
                <a:sym typeface="Avenir"/>
              </a:rPr>
              <a:t>outdoor air quality</a:t>
            </a:r>
            <a:r>
              <a:rPr lang="en">
                <a:latin typeface="Avenir"/>
                <a:ea typeface="Avenir"/>
                <a:cs typeface="Avenir"/>
                <a:sym typeface="Avenir"/>
              </a:rPr>
              <a:t> based recommendations for safe breathing areas</a:t>
            </a:r>
            <a:endParaRPr>
              <a:solidFill>
                <a:srgbClr val="000000"/>
              </a:solidFill>
              <a:latin typeface="Avenir"/>
              <a:ea typeface="Avenir"/>
              <a:cs typeface="Avenir"/>
              <a:sym typeface="Avenir"/>
            </a:endParaRPr>
          </a:p>
        </p:txBody>
      </p:sp>
      <p:sp>
        <p:nvSpPr>
          <p:cNvPr id="523" name="Google Shape;523;p43"/>
          <p:cNvSpPr/>
          <p:nvPr/>
        </p:nvSpPr>
        <p:spPr>
          <a:xfrm>
            <a:off x="3722631" y="3447228"/>
            <a:ext cx="225900" cy="192900"/>
          </a:xfrm>
          <a:prstGeom prst="star7">
            <a:avLst>
              <a:gd fmla="val 34601" name="adj"/>
              <a:gd fmla="val 102572" name="hf"/>
              <a:gd fmla="val 105210" name="vf"/>
            </a:avLst>
          </a:prstGeom>
          <a:solidFill>
            <a:srgbClr val="B45F06"/>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3843081" y="3117316"/>
            <a:ext cx="225900" cy="192900"/>
          </a:xfrm>
          <a:prstGeom prst="star7">
            <a:avLst>
              <a:gd fmla="val 34601" name="adj"/>
              <a:gd fmla="val 102572" name="hf"/>
              <a:gd fmla="val 105210" name="vf"/>
            </a:avLst>
          </a:prstGeom>
          <a:solidFill>
            <a:srgbClr val="B45F06"/>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txBox="1"/>
          <p:nvPr/>
        </p:nvSpPr>
        <p:spPr>
          <a:xfrm>
            <a:off x="320175" y="1117425"/>
            <a:ext cx="1642200" cy="14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machine learning algorithms and scientific standards are used to generate </a:t>
            </a:r>
            <a:r>
              <a:rPr b="1" lang="en">
                <a:latin typeface="Avenir"/>
                <a:ea typeface="Avenir"/>
                <a:cs typeface="Avenir"/>
                <a:sym typeface="Avenir"/>
              </a:rPr>
              <a:t>personal health </a:t>
            </a:r>
            <a:r>
              <a:rPr lang="en">
                <a:latin typeface="Avenir"/>
                <a:ea typeface="Avenir"/>
                <a:cs typeface="Avenir"/>
                <a:sym typeface="Avenir"/>
              </a:rPr>
              <a:t>recommendations</a:t>
            </a:r>
            <a:endParaRPr>
              <a:solidFill>
                <a:srgbClr val="000000"/>
              </a:solidFill>
              <a:latin typeface="Avenir"/>
              <a:ea typeface="Avenir"/>
              <a:cs typeface="Avenir"/>
              <a:sym typeface="Avenir"/>
            </a:endParaRPr>
          </a:p>
        </p:txBody>
      </p:sp>
      <p:pic>
        <p:nvPicPr>
          <p:cNvPr id="526" name="Google Shape;526;p43"/>
          <p:cNvPicPr preferRelativeResize="0"/>
          <p:nvPr/>
        </p:nvPicPr>
        <p:blipFill>
          <a:blip r:embed="rId6">
            <a:alphaModFix/>
          </a:blip>
          <a:stretch>
            <a:fillRect/>
          </a:stretch>
        </p:blipFill>
        <p:spPr>
          <a:xfrm>
            <a:off x="7923232" y="177159"/>
            <a:ext cx="935495" cy="439200"/>
          </a:xfrm>
          <a:prstGeom prst="rect">
            <a:avLst/>
          </a:prstGeom>
          <a:noFill/>
          <a:ln>
            <a:noFill/>
          </a:ln>
        </p:spPr>
      </p:pic>
      <p:sp>
        <p:nvSpPr>
          <p:cNvPr id="527" name="Google Shape;527;p43"/>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529" name="Google Shape;529;p43"/>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530" name="Google Shape;530;p43"/>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531" name="Google Shape;531;p43"/>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532" name="Google Shape;532;p43"/>
          <p:cNvPicPr preferRelativeResize="0"/>
          <p:nvPr/>
        </p:nvPicPr>
        <p:blipFill>
          <a:blip r:embed="rId7">
            <a:alphaModFix/>
          </a:blip>
          <a:stretch>
            <a:fillRect/>
          </a:stretch>
        </p:blipFill>
        <p:spPr>
          <a:xfrm>
            <a:off x="637929" y="4657485"/>
            <a:ext cx="1163270" cy="368175"/>
          </a:xfrm>
          <a:prstGeom prst="rect">
            <a:avLst/>
          </a:prstGeom>
          <a:noFill/>
          <a:ln>
            <a:noFill/>
          </a:ln>
        </p:spPr>
      </p:pic>
      <p:sp>
        <p:nvSpPr>
          <p:cNvPr id="533" name="Google Shape;53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534" name="Google Shape;534;p43"/>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4"/>
          <p:cNvSpPr txBox="1"/>
          <p:nvPr/>
        </p:nvSpPr>
        <p:spPr>
          <a:xfrm>
            <a:off x="217925" y="67050"/>
            <a:ext cx="76149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Science-Based EPA Air Quality Standards</a:t>
            </a:r>
            <a:endParaRPr b="1" sz="2800">
              <a:latin typeface="Raleway"/>
              <a:ea typeface="Raleway"/>
              <a:cs typeface="Raleway"/>
              <a:sym typeface="Raleway"/>
            </a:endParaRPr>
          </a:p>
        </p:txBody>
      </p:sp>
      <p:cxnSp>
        <p:nvCxnSpPr>
          <p:cNvPr id="540" name="Google Shape;540;p44"/>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541" name="Google Shape;541;p44"/>
          <p:cNvSpPr txBox="1"/>
          <p:nvPr/>
        </p:nvSpPr>
        <p:spPr>
          <a:xfrm>
            <a:off x="217925" y="505525"/>
            <a:ext cx="82368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Verified standards used to make decisions about ambient air quality</a:t>
            </a:r>
            <a:endParaRPr sz="2000">
              <a:latin typeface="Raleway"/>
              <a:ea typeface="Raleway"/>
              <a:cs typeface="Raleway"/>
              <a:sym typeface="Raleway"/>
            </a:endParaRPr>
          </a:p>
        </p:txBody>
      </p:sp>
      <p:pic>
        <p:nvPicPr>
          <p:cNvPr id="542" name="Google Shape;542;p44"/>
          <p:cNvPicPr preferRelativeResize="0"/>
          <p:nvPr/>
        </p:nvPicPr>
        <p:blipFill>
          <a:blip r:embed="rId3">
            <a:alphaModFix/>
          </a:blip>
          <a:stretch>
            <a:fillRect/>
          </a:stretch>
        </p:blipFill>
        <p:spPr>
          <a:xfrm>
            <a:off x="2295050" y="1159975"/>
            <a:ext cx="4164049" cy="3126300"/>
          </a:xfrm>
          <a:prstGeom prst="rect">
            <a:avLst/>
          </a:prstGeom>
          <a:noFill/>
          <a:ln>
            <a:noFill/>
          </a:ln>
        </p:spPr>
      </p:pic>
      <p:sp>
        <p:nvSpPr>
          <p:cNvPr id="543" name="Google Shape;543;p44"/>
          <p:cNvSpPr/>
          <p:nvPr/>
        </p:nvSpPr>
        <p:spPr>
          <a:xfrm>
            <a:off x="4988500" y="1734025"/>
            <a:ext cx="622800" cy="6228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44"/>
          <p:cNvCxnSpPr>
            <a:stCxn id="543" idx="0"/>
            <a:endCxn id="545" idx="1"/>
          </p:cNvCxnSpPr>
          <p:nvPr/>
        </p:nvCxnSpPr>
        <p:spPr>
          <a:xfrm>
            <a:off x="5299900" y="1734025"/>
            <a:ext cx="1973100" cy="505500"/>
          </a:xfrm>
          <a:prstGeom prst="straightConnector1">
            <a:avLst/>
          </a:prstGeom>
          <a:noFill/>
          <a:ln cap="flat" cmpd="sng" w="76200">
            <a:solidFill>
              <a:schemeClr val="accent4"/>
            </a:solidFill>
            <a:prstDash val="solid"/>
            <a:round/>
            <a:headEnd len="med" w="med" type="none"/>
            <a:tailEnd len="med" w="med" type="none"/>
          </a:ln>
        </p:spPr>
      </p:cxnSp>
      <p:cxnSp>
        <p:nvCxnSpPr>
          <p:cNvPr id="546" name="Google Shape;546;p44"/>
          <p:cNvCxnSpPr>
            <a:endCxn id="545" idx="1"/>
          </p:cNvCxnSpPr>
          <p:nvPr/>
        </p:nvCxnSpPr>
        <p:spPr>
          <a:xfrm flipH="1" rot="10800000">
            <a:off x="5299950" y="2239525"/>
            <a:ext cx="1973100" cy="118500"/>
          </a:xfrm>
          <a:prstGeom prst="straightConnector1">
            <a:avLst/>
          </a:prstGeom>
          <a:noFill/>
          <a:ln cap="flat" cmpd="sng" w="76200">
            <a:solidFill>
              <a:schemeClr val="accent4"/>
            </a:solidFill>
            <a:prstDash val="solid"/>
            <a:round/>
            <a:headEnd len="med" w="med" type="none"/>
            <a:tailEnd len="med" w="med" type="none"/>
          </a:ln>
        </p:spPr>
      </p:cxnSp>
      <p:sp>
        <p:nvSpPr>
          <p:cNvPr id="547" name="Google Shape;547;p44"/>
          <p:cNvSpPr/>
          <p:nvPr/>
        </p:nvSpPr>
        <p:spPr>
          <a:xfrm>
            <a:off x="3195225" y="3225975"/>
            <a:ext cx="622800" cy="6228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 name="Google Shape;548;p44"/>
          <p:cNvCxnSpPr>
            <a:stCxn id="547" idx="0"/>
          </p:cNvCxnSpPr>
          <p:nvPr/>
        </p:nvCxnSpPr>
        <p:spPr>
          <a:xfrm rot="10800000">
            <a:off x="1319025" y="3016575"/>
            <a:ext cx="2187600" cy="209400"/>
          </a:xfrm>
          <a:prstGeom prst="straightConnector1">
            <a:avLst/>
          </a:prstGeom>
          <a:noFill/>
          <a:ln cap="flat" cmpd="sng" w="76200">
            <a:solidFill>
              <a:schemeClr val="accent4"/>
            </a:solidFill>
            <a:prstDash val="solid"/>
            <a:round/>
            <a:headEnd len="med" w="med" type="none"/>
            <a:tailEnd len="med" w="med" type="none"/>
          </a:ln>
        </p:spPr>
      </p:cxnSp>
      <p:cxnSp>
        <p:nvCxnSpPr>
          <p:cNvPr id="549" name="Google Shape;549;p44"/>
          <p:cNvCxnSpPr/>
          <p:nvPr/>
        </p:nvCxnSpPr>
        <p:spPr>
          <a:xfrm rot="10800000">
            <a:off x="1360125" y="3026938"/>
            <a:ext cx="2146500" cy="822900"/>
          </a:xfrm>
          <a:prstGeom prst="straightConnector1">
            <a:avLst/>
          </a:prstGeom>
          <a:noFill/>
          <a:ln cap="flat" cmpd="sng" w="76200">
            <a:solidFill>
              <a:schemeClr val="accent4"/>
            </a:solidFill>
            <a:prstDash val="solid"/>
            <a:round/>
            <a:headEnd len="med" w="med" type="none"/>
            <a:tailEnd len="med" w="med" type="none"/>
          </a:ln>
        </p:spPr>
      </p:cxnSp>
      <p:sp>
        <p:nvSpPr>
          <p:cNvPr id="550" name="Google Shape;550;p44"/>
          <p:cNvSpPr/>
          <p:nvPr/>
        </p:nvSpPr>
        <p:spPr>
          <a:xfrm>
            <a:off x="2399625" y="1803688"/>
            <a:ext cx="622800" cy="6228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 name="Google Shape;551;p44"/>
          <p:cNvCxnSpPr>
            <a:stCxn id="550" idx="0"/>
          </p:cNvCxnSpPr>
          <p:nvPr/>
        </p:nvCxnSpPr>
        <p:spPr>
          <a:xfrm rot="10800000">
            <a:off x="1451925" y="1738288"/>
            <a:ext cx="1259100" cy="65400"/>
          </a:xfrm>
          <a:prstGeom prst="straightConnector1">
            <a:avLst/>
          </a:prstGeom>
          <a:noFill/>
          <a:ln cap="flat" cmpd="sng" w="76200">
            <a:solidFill>
              <a:schemeClr val="accent4"/>
            </a:solidFill>
            <a:prstDash val="solid"/>
            <a:round/>
            <a:headEnd len="med" w="med" type="none"/>
            <a:tailEnd len="med" w="med" type="none"/>
          </a:ln>
        </p:spPr>
      </p:cxnSp>
      <p:cxnSp>
        <p:nvCxnSpPr>
          <p:cNvPr id="552" name="Google Shape;552;p44"/>
          <p:cNvCxnSpPr/>
          <p:nvPr/>
        </p:nvCxnSpPr>
        <p:spPr>
          <a:xfrm rot="10800000">
            <a:off x="1472625" y="1758850"/>
            <a:ext cx="1238400" cy="668700"/>
          </a:xfrm>
          <a:prstGeom prst="straightConnector1">
            <a:avLst/>
          </a:prstGeom>
          <a:noFill/>
          <a:ln cap="flat" cmpd="sng" w="76200">
            <a:solidFill>
              <a:schemeClr val="accent4"/>
            </a:solidFill>
            <a:prstDash val="solid"/>
            <a:round/>
            <a:headEnd len="med" w="med" type="none"/>
            <a:tailEnd len="med" w="med" type="none"/>
          </a:ln>
        </p:spPr>
      </p:cxnSp>
      <p:sp>
        <p:nvSpPr>
          <p:cNvPr id="553" name="Google Shape;553;p44"/>
          <p:cNvSpPr txBox="1"/>
          <p:nvPr/>
        </p:nvSpPr>
        <p:spPr>
          <a:xfrm>
            <a:off x="217925" y="1380475"/>
            <a:ext cx="150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pollutant-</a:t>
            </a:r>
            <a:endParaRPr i="1" sz="1700">
              <a:latin typeface="Avenir"/>
              <a:ea typeface="Avenir"/>
              <a:cs typeface="Avenir"/>
              <a:sym typeface="Avenir"/>
            </a:endParaRPr>
          </a:p>
          <a:p>
            <a:pPr indent="0" lvl="0" marL="0" rtl="0" algn="l">
              <a:spcBef>
                <a:spcPts val="0"/>
              </a:spcBef>
              <a:spcAft>
                <a:spcPts val="0"/>
              </a:spcAft>
              <a:buNone/>
            </a:pPr>
            <a:r>
              <a:rPr i="1" lang="en" sz="1700">
                <a:latin typeface="Avenir"/>
                <a:ea typeface="Avenir"/>
                <a:cs typeface="Avenir"/>
                <a:sym typeface="Avenir"/>
              </a:rPr>
              <a:t>specific</a:t>
            </a:r>
            <a:endParaRPr i="1" sz="1700">
              <a:solidFill>
                <a:srgbClr val="000000"/>
              </a:solidFill>
              <a:latin typeface="Avenir"/>
              <a:ea typeface="Avenir"/>
              <a:cs typeface="Avenir"/>
              <a:sym typeface="Avenir"/>
            </a:endParaRPr>
          </a:p>
        </p:txBody>
      </p:sp>
      <p:sp>
        <p:nvSpPr>
          <p:cNvPr id="554" name="Google Shape;554;p44"/>
          <p:cNvSpPr txBox="1"/>
          <p:nvPr/>
        </p:nvSpPr>
        <p:spPr>
          <a:xfrm>
            <a:off x="217925" y="2759175"/>
            <a:ext cx="150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temporal</a:t>
            </a:r>
            <a:endParaRPr i="1" sz="1700">
              <a:solidFill>
                <a:srgbClr val="000000"/>
              </a:solidFill>
              <a:latin typeface="Avenir"/>
              <a:ea typeface="Avenir"/>
              <a:cs typeface="Avenir"/>
              <a:sym typeface="Avenir"/>
            </a:endParaRPr>
          </a:p>
        </p:txBody>
      </p:sp>
      <p:sp>
        <p:nvSpPr>
          <p:cNvPr id="545" name="Google Shape;545;p44"/>
          <p:cNvSpPr txBox="1"/>
          <p:nvPr/>
        </p:nvSpPr>
        <p:spPr>
          <a:xfrm>
            <a:off x="7273050" y="1953175"/>
            <a:ext cx="174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measurable concentrations</a:t>
            </a:r>
            <a:endParaRPr i="1" sz="1700">
              <a:solidFill>
                <a:srgbClr val="000000"/>
              </a:solidFill>
              <a:latin typeface="Avenir"/>
              <a:ea typeface="Avenir"/>
              <a:cs typeface="Avenir"/>
              <a:sym typeface="Avenir"/>
            </a:endParaRPr>
          </a:p>
        </p:txBody>
      </p:sp>
      <p:pic>
        <p:nvPicPr>
          <p:cNvPr id="555" name="Google Shape;555;p44"/>
          <p:cNvPicPr preferRelativeResize="0"/>
          <p:nvPr/>
        </p:nvPicPr>
        <p:blipFill>
          <a:blip r:embed="rId4">
            <a:alphaModFix/>
          </a:blip>
          <a:stretch>
            <a:fillRect/>
          </a:stretch>
        </p:blipFill>
        <p:spPr>
          <a:xfrm>
            <a:off x="7923232" y="177159"/>
            <a:ext cx="935495" cy="439200"/>
          </a:xfrm>
          <a:prstGeom prst="rect">
            <a:avLst/>
          </a:prstGeom>
          <a:noFill/>
          <a:ln>
            <a:noFill/>
          </a:ln>
        </p:spPr>
      </p:pic>
      <p:sp>
        <p:nvSpPr>
          <p:cNvPr id="556" name="Google Shape;556;p44"/>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558" name="Google Shape;558;p44"/>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559" name="Google Shape;559;p44"/>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560" name="Google Shape;560;p44"/>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561" name="Google Shape;561;p44"/>
          <p:cNvPicPr preferRelativeResize="0"/>
          <p:nvPr/>
        </p:nvPicPr>
        <p:blipFill>
          <a:blip r:embed="rId5">
            <a:alphaModFix/>
          </a:blip>
          <a:stretch>
            <a:fillRect/>
          </a:stretch>
        </p:blipFill>
        <p:spPr>
          <a:xfrm>
            <a:off x="637929" y="4657485"/>
            <a:ext cx="1163270" cy="368175"/>
          </a:xfrm>
          <a:prstGeom prst="rect">
            <a:avLst/>
          </a:prstGeom>
          <a:noFill/>
          <a:ln>
            <a:noFill/>
          </a:ln>
        </p:spPr>
      </p:pic>
      <p:sp>
        <p:nvSpPr>
          <p:cNvPr id="562" name="Google Shape;56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563" name="Google Shape;563;p44"/>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5"/>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Real-Time Monitoring</a:t>
            </a:r>
            <a:endParaRPr b="1" sz="2800">
              <a:latin typeface="Raleway"/>
              <a:ea typeface="Raleway"/>
              <a:cs typeface="Raleway"/>
              <a:sym typeface="Raleway"/>
            </a:endParaRPr>
          </a:p>
        </p:txBody>
      </p:sp>
      <p:cxnSp>
        <p:nvCxnSpPr>
          <p:cNvPr id="569" name="Google Shape;569;p45"/>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570" name="Google Shape;570;p45"/>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Web visualization helps contextualize ambient air with regional standards</a:t>
            </a:r>
            <a:endParaRPr sz="2000">
              <a:latin typeface="Raleway"/>
              <a:ea typeface="Raleway"/>
              <a:cs typeface="Raleway"/>
              <a:sym typeface="Raleway"/>
            </a:endParaRPr>
          </a:p>
        </p:txBody>
      </p:sp>
      <p:pic>
        <p:nvPicPr>
          <p:cNvPr id="571" name="Google Shape;571;p45"/>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572" name="Google Shape;572;p45"/>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574" name="Google Shape;574;p45"/>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575" name="Google Shape;575;p45"/>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576" name="Google Shape;576;p45"/>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577" name="Google Shape;577;p45"/>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578" name="Google Shape;57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579" name="Google Shape;579;p45"/>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580" name="Google Shape;580;p45"/>
          <p:cNvPicPr preferRelativeResize="0"/>
          <p:nvPr/>
        </p:nvPicPr>
        <p:blipFill rotWithShape="1">
          <a:blip r:embed="rId5">
            <a:alphaModFix/>
          </a:blip>
          <a:srcRect b="10209" l="0" r="0" t="0"/>
          <a:stretch/>
        </p:blipFill>
        <p:spPr>
          <a:xfrm>
            <a:off x="561725" y="1322450"/>
            <a:ext cx="3763326" cy="2560249"/>
          </a:xfrm>
          <a:prstGeom prst="rect">
            <a:avLst/>
          </a:prstGeom>
          <a:noFill/>
          <a:ln>
            <a:noFill/>
          </a:ln>
        </p:spPr>
      </p:pic>
      <p:pic>
        <p:nvPicPr>
          <p:cNvPr id="581" name="Google Shape;581;p45"/>
          <p:cNvPicPr preferRelativeResize="0"/>
          <p:nvPr/>
        </p:nvPicPr>
        <p:blipFill rotWithShape="1">
          <a:blip r:embed="rId6">
            <a:alphaModFix/>
          </a:blip>
          <a:srcRect b="9239" l="0" r="0" t="0"/>
          <a:stretch/>
        </p:blipFill>
        <p:spPr>
          <a:xfrm>
            <a:off x="4941475" y="1356574"/>
            <a:ext cx="3695751" cy="2526125"/>
          </a:xfrm>
          <a:prstGeom prst="rect">
            <a:avLst/>
          </a:prstGeom>
          <a:noFill/>
          <a:ln>
            <a:noFill/>
          </a:ln>
        </p:spPr>
      </p:pic>
      <p:cxnSp>
        <p:nvCxnSpPr>
          <p:cNvPr id="582" name="Google Shape;582;p45"/>
          <p:cNvCxnSpPr/>
          <p:nvPr/>
        </p:nvCxnSpPr>
        <p:spPr>
          <a:xfrm>
            <a:off x="866775" y="3200400"/>
            <a:ext cx="3314700" cy="0"/>
          </a:xfrm>
          <a:prstGeom prst="straightConnector1">
            <a:avLst/>
          </a:prstGeom>
          <a:noFill/>
          <a:ln cap="flat" cmpd="sng" w="19050">
            <a:solidFill>
              <a:srgbClr val="76A5AF"/>
            </a:solidFill>
            <a:prstDash val="solid"/>
            <a:round/>
            <a:headEnd len="med" w="med" type="none"/>
            <a:tailEnd len="med" w="med" type="none"/>
          </a:ln>
        </p:spPr>
      </p:cxnSp>
      <p:cxnSp>
        <p:nvCxnSpPr>
          <p:cNvPr id="583" name="Google Shape;583;p45"/>
          <p:cNvCxnSpPr/>
          <p:nvPr/>
        </p:nvCxnSpPr>
        <p:spPr>
          <a:xfrm>
            <a:off x="5186350" y="3200325"/>
            <a:ext cx="3314700" cy="0"/>
          </a:xfrm>
          <a:prstGeom prst="straightConnector1">
            <a:avLst/>
          </a:prstGeom>
          <a:noFill/>
          <a:ln cap="flat" cmpd="sng" w="19050">
            <a:solidFill>
              <a:srgbClr val="76A5AF"/>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6"/>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User-Friendly Analysis</a:t>
            </a:r>
            <a:endParaRPr b="1" sz="2800">
              <a:latin typeface="Raleway"/>
              <a:ea typeface="Raleway"/>
              <a:cs typeface="Raleway"/>
              <a:sym typeface="Raleway"/>
            </a:endParaRPr>
          </a:p>
        </p:txBody>
      </p:sp>
      <p:cxnSp>
        <p:nvCxnSpPr>
          <p:cNvPr id="589" name="Google Shape;589;p46"/>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590" name="Google Shape;590;p46"/>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Outputs a simple rating system to users ( both real time and lifetime)</a:t>
            </a:r>
            <a:endParaRPr sz="2000">
              <a:latin typeface="Raleway"/>
              <a:ea typeface="Raleway"/>
              <a:cs typeface="Raleway"/>
              <a:sym typeface="Raleway"/>
            </a:endParaRPr>
          </a:p>
        </p:txBody>
      </p:sp>
      <p:pic>
        <p:nvPicPr>
          <p:cNvPr id="591" name="Google Shape;591;p46"/>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592" name="Google Shape;592;p46"/>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594" name="Google Shape;594;p46"/>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595" name="Google Shape;595;p46"/>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596" name="Google Shape;596;p46"/>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597" name="Google Shape;597;p46"/>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598" name="Google Shape;59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599" name="Google Shape;599;p46"/>
          <p:cNvCxnSpPr/>
          <p:nvPr/>
        </p:nvCxnSpPr>
        <p:spPr>
          <a:xfrm flipH="1" rot="10800000">
            <a:off x="5352125"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600" name="Google Shape;600;p46"/>
          <p:cNvPicPr preferRelativeResize="0"/>
          <p:nvPr/>
        </p:nvPicPr>
        <p:blipFill rotWithShape="1">
          <a:blip r:embed="rId5">
            <a:alphaModFix/>
          </a:blip>
          <a:srcRect b="19054" l="0" r="0" t="0"/>
          <a:stretch/>
        </p:blipFill>
        <p:spPr>
          <a:xfrm>
            <a:off x="258325" y="1201425"/>
            <a:ext cx="8839199" cy="2372300"/>
          </a:xfrm>
          <a:prstGeom prst="rect">
            <a:avLst/>
          </a:prstGeom>
          <a:noFill/>
          <a:ln>
            <a:noFill/>
          </a:ln>
        </p:spPr>
      </p:pic>
      <p:sp>
        <p:nvSpPr>
          <p:cNvPr id="601" name="Google Shape;601;p46"/>
          <p:cNvSpPr txBox="1"/>
          <p:nvPr/>
        </p:nvSpPr>
        <p:spPr>
          <a:xfrm>
            <a:off x="166437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22.9</a:t>
            </a:r>
            <a:endParaRPr>
              <a:latin typeface="Avenir"/>
              <a:ea typeface="Avenir"/>
              <a:cs typeface="Avenir"/>
              <a:sym typeface="Avenir"/>
            </a:endParaRPr>
          </a:p>
        </p:txBody>
      </p:sp>
      <p:sp>
        <p:nvSpPr>
          <p:cNvPr id="602" name="Google Shape;602;p46"/>
          <p:cNvSpPr txBox="1"/>
          <p:nvPr/>
        </p:nvSpPr>
        <p:spPr>
          <a:xfrm>
            <a:off x="166437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462</a:t>
            </a:r>
            <a:endParaRPr>
              <a:latin typeface="Avenir"/>
              <a:ea typeface="Avenir"/>
              <a:cs typeface="Avenir"/>
              <a:sym typeface="Avenir"/>
            </a:endParaRPr>
          </a:p>
        </p:txBody>
      </p:sp>
      <p:sp>
        <p:nvSpPr>
          <p:cNvPr id="603" name="Google Shape;603;p46"/>
          <p:cNvSpPr txBox="1"/>
          <p:nvPr/>
        </p:nvSpPr>
        <p:spPr>
          <a:xfrm>
            <a:off x="166437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16</a:t>
            </a:r>
            <a:endParaRPr>
              <a:latin typeface="Avenir"/>
              <a:ea typeface="Avenir"/>
              <a:cs typeface="Avenir"/>
              <a:sym typeface="Avenir"/>
            </a:endParaRPr>
          </a:p>
        </p:txBody>
      </p:sp>
      <p:sp>
        <p:nvSpPr>
          <p:cNvPr id="604" name="Google Shape;604;p46"/>
          <p:cNvSpPr txBox="1"/>
          <p:nvPr/>
        </p:nvSpPr>
        <p:spPr>
          <a:xfrm>
            <a:off x="166437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61</a:t>
            </a:r>
            <a:endParaRPr>
              <a:latin typeface="Avenir"/>
              <a:ea typeface="Avenir"/>
              <a:cs typeface="Avenir"/>
              <a:sym typeface="Avenir"/>
            </a:endParaRPr>
          </a:p>
        </p:txBody>
      </p:sp>
      <p:sp>
        <p:nvSpPr>
          <p:cNvPr id="605" name="Google Shape;605;p46"/>
          <p:cNvSpPr txBox="1"/>
          <p:nvPr/>
        </p:nvSpPr>
        <p:spPr>
          <a:xfrm>
            <a:off x="250657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06" name="Google Shape;606;p46"/>
          <p:cNvSpPr txBox="1"/>
          <p:nvPr/>
        </p:nvSpPr>
        <p:spPr>
          <a:xfrm>
            <a:off x="250657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430</a:t>
            </a:r>
            <a:endParaRPr>
              <a:latin typeface="Avenir"/>
              <a:ea typeface="Avenir"/>
              <a:cs typeface="Avenir"/>
              <a:sym typeface="Avenir"/>
            </a:endParaRPr>
          </a:p>
        </p:txBody>
      </p:sp>
      <p:sp>
        <p:nvSpPr>
          <p:cNvPr id="607" name="Google Shape;607;p46"/>
          <p:cNvSpPr txBox="1"/>
          <p:nvPr/>
        </p:nvSpPr>
        <p:spPr>
          <a:xfrm>
            <a:off x="250657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20</a:t>
            </a:r>
            <a:endParaRPr>
              <a:latin typeface="Avenir"/>
              <a:ea typeface="Avenir"/>
              <a:cs typeface="Avenir"/>
              <a:sym typeface="Avenir"/>
            </a:endParaRPr>
          </a:p>
        </p:txBody>
      </p:sp>
      <p:sp>
        <p:nvSpPr>
          <p:cNvPr id="608" name="Google Shape;608;p46"/>
          <p:cNvSpPr txBox="1"/>
          <p:nvPr/>
        </p:nvSpPr>
        <p:spPr>
          <a:xfrm>
            <a:off x="250657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58</a:t>
            </a:r>
            <a:endParaRPr>
              <a:latin typeface="Avenir"/>
              <a:ea typeface="Avenir"/>
              <a:cs typeface="Avenir"/>
              <a:sym typeface="Avenir"/>
            </a:endParaRPr>
          </a:p>
        </p:txBody>
      </p:sp>
      <p:sp>
        <p:nvSpPr>
          <p:cNvPr id="609" name="Google Shape;609;p46"/>
          <p:cNvSpPr txBox="1"/>
          <p:nvPr/>
        </p:nvSpPr>
        <p:spPr>
          <a:xfrm>
            <a:off x="334877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10" name="Google Shape;610;p46"/>
          <p:cNvSpPr txBox="1"/>
          <p:nvPr/>
        </p:nvSpPr>
        <p:spPr>
          <a:xfrm>
            <a:off x="334877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414</a:t>
            </a:r>
            <a:endParaRPr>
              <a:latin typeface="Avenir"/>
              <a:ea typeface="Avenir"/>
              <a:cs typeface="Avenir"/>
              <a:sym typeface="Avenir"/>
            </a:endParaRPr>
          </a:p>
        </p:txBody>
      </p:sp>
      <p:sp>
        <p:nvSpPr>
          <p:cNvPr id="611" name="Google Shape;611;p46"/>
          <p:cNvSpPr txBox="1"/>
          <p:nvPr/>
        </p:nvSpPr>
        <p:spPr>
          <a:xfrm>
            <a:off x="334877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28</a:t>
            </a:r>
            <a:endParaRPr>
              <a:latin typeface="Avenir"/>
              <a:ea typeface="Avenir"/>
              <a:cs typeface="Avenir"/>
              <a:sym typeface="Avenir"/>
            </a:endParaRPr>
          </a:p>
        </p:txBody>
      </p:sp>
      <p:sp>
        <p:nvSpPr>
          <p:cNvPr id="612" name="Google Shape;612;p46"/>
          <p:cNvSpPr txBox="1"/>
          <p:nvPr/>
        </p:nvSpPr>
        <p:spPr>
          <a:xfrm>
            <a:off x="334877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52</a:t>
            </a:r>
            <a:endParaRPr>
              <a:latin typeface="Avenir"/>
              <a:ea typeface="Avenir"/>
              <a:cs typeface="Avenir"/>
              <a:sym typeface="Avenir"/>
            </a:endParaRPr>
          </a:p>
        </p:txBody>
      </p:sp>
      <p:sp>
        <p:nvSpPr>
          <p:cNvPr id="613" name="Google Shape;613;p46"/>
          <p:cNvSpPr txBox="1"/>
          <p:nvPr/>
        </p:nvSpPr>
        <p:spPr>
          <a:xfrm>
            <a:off x="4140850"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14" name="Google Shape;614;p46"/>
          <p:cNvSpPr txBox="1"/>
          <p:nvPr/>
        </p:nvSpPr>
        <p:spPr>
          <a:xfrm>
            <a:off x="4140850"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451</a:t>
            </a:r>
            <a:endParaRPr>
              <a:latin typeface="Avenir"/>
              <a:ea typeface="Avenir"/>
              <a:cs typeface="Avenir"/>
              <a:sym typeface="Avenir"/>
            </a:endParaRPr>
          </a:p>
        </p:txBody>
      </p:sp>
      <p:sp>
        <p:nvSpPr>
          <p:cNvPr id="615" name="Google Shape;615;p46"/>
          <p:cNvSpPr txBox="1"/>
          <p:nvPr/>
        </p:nvSpPr>
        <p:spPr>
          <a:xfrm>
            <a:off x="4140850"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27</a:t>
            </a:r>
            <a:endParaRPr>
              <a:latin typeface="Avenir"/>
              <a:ea typeface="Avenir"/>
              <a:cs typeface="Avenir"/>
              <a:sym typeface="Avenir"/>
            </a:endParaRPr>
          </a:p>
        </p:txBody>
      </p:sp>
      <p:sp>
        <p:nvSpPr>
          <p:cNvPr id="616" name="Google Shape;616;p46"/>
          <p:cNvSpPr txBox="1"/>
          <p:nvPr/>
        </p:nvSpPr>
        <p:spPr>
          <a:xfrm>
            <a:off x="4140850"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52</a:t>
            </a:r>
            <a:endParaRPr>
              <a:latin typeface="Avenir"/>
              <a:ea typeface="Avenir"/>
              <a:cs typeface="Avenir"/>
              <a:sym typeface="Avenir"/>
            </a:endParaRPr>
          </a:p>
        </p:txBody>
      </p:sp>
      <p:sp>
        <p:nvSpPr>
          <p:cNvPr id="617" name="Google Shape;617;p46"/>
          <p:cNvSpPr txBox="1"/>
          <p:nvPr/>
        </p:nvSpPr>
        <p:spPr>
          <a:xfrm>
            <a:off x="493292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18" name="Google Shape;618;p46"/>
          <p:cNvSpPr txBox="1"/>
          <p:nvPr/>
        </p:nvSpPr>
        <p:spPr>
          <a:xfrm>
            <a:off x="493292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Good</a:t>
            </a:r>
            <a:endParaRPr>
              <a:latin typeface="Avenir"/>
              <a:ea typeface="Avenir"/>
              <a:cs typeface="Avenir"/>
              <a:sym typeface="Avenir"/>
            </a:endParaRPr>
          </a:p>
        </p:txBody>
      </p:sp>
      <p:sp>
        <p:nvSpPr>
          <p:cNvPr id="619" name="Google Shape;619;p46"/>
          <p:cNvSpPr txBox="1"/>
          <p:nvPr/>
        </p:nvSpPr>
        <p:spPr>
          <a:xfrm>
            <a:off x="493292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Fair</a:t>
            </a:r>
            <a:endParaRPr>
              <a:latin typeface="Avenir"/>
              <a:ea typeface="Avenir"/>
              <a:cs typeface="Avenir"/>
              <a:sym typeface="Avenir"/>
            </a:endParaRPr>
          </a:p>
        </p:txBody>
      </p:sp>
      <p:sp>
        <p:nvSpPr>
          <p:cNvPr id="620" name="Google Shape;620;p46"/>
          <p:cNvSpPr txBox="1"/>
          <p:nvPr/>
        </p:nvSpPr>
        <p:spPr>
          <a:xfrm>
            <a:off x="493292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Fair</a:t>
            </a:r>
            <a:endParaRPr>
              <a:latin typeface="Avenir"/>
              <a:ea typeface="Avenir"/>
              <a:cs typeface="Avenir"/>
              <a:sym typeface="Avenir"/>
            </a:endParaRPr>
          </a:p>
        </p:txBody>
      </p:sp>
      <p:sp>
        <p:nvSpPr>
          <p:cNvPr id="621" name="Google Shape;621;p46"/>
          <p:cNvSpPr txBox="1"/>
          <p:nvPr/>
        </p:nvSpPr>
        <p:spPr>
          <a:xfrm>
            <a:off x="5775125"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22" name="Google Shape;622;p46"/>
          <p:cNvSpPr txBox="1"/>
          <p:nvPr/>
        </p:nvSpPr>
        <p:spPr>
          <a:xfrm>
            <a:off x="5775125"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Good</a:t>
            </a:r>
            <a:endParaRPr>
              <a:latin typeface="Avenir"/>
              <a:ea typeface="Avenir"/>
              <a:cs typeface="Avenir"/>
              <a:sym typeface="Avenir"/>
            </a:endParaRPr>
          </a:p>
        </p:txBody>
      </p:sp>
      <p:sp>
        <p:nvSpPr>
          <p:cNvPr id="623" name="Google Shape;623;p46"/>
          <p:cNvSpPr txBox="1"/>
          <p:nvPr/>
        </p:nvSpPr>
        <p:spPr>
          <a:xfrm>
            <a:off x="5775125"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Fair</a:t>
            </a:r>
            <a:endParaRPr>
              <a:latin typeface="Avenir"/>
              <a:ea typeface="Avenir"/>
              <a:cs typeface="Avenir"/>
              <a:sym typeface="Avenir"/>
            </a:endParaRPr>
          </a:p>
        </p:txBody>
      </p:sp>
      <p:sp>
        <p:nvSpPr>
          <p:cNvPr id="624" name="Google Shape;624;p46"/>
          <p:cNvSpPr txBox="1"/>
          <p:nvPr/>
        </p:nvSpPr>
        <p:spPr>
          <a:xfrm>
            <a:off x="5775125"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Good</a:t>
            </a:r>
            <a:endParaRPr>
              <a:latin typeface="Avenir"/>
              <a:ea typeface="Avenir"/>
              <a:cs typeface="Avenir"/>
              <a:sym typeface="Avenir"/>
            </a:endParaRPr>
          </a:p>
        </p:txBody>
      </p:sp>
      <p:sp>
        <p:nvSpPr>
          <p:cNvPr id="625" name="Google Shape;625;p46"/>
          <p:cNvSpPr txBox="1"/>
          <p:nvPr/>
        </p:nvSpPr>
        <p:spPr>
          <a:xfrm>
            <a:off x="7098600" y="19431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26" name="Google Shape;626;p46"/>
          <p:cNvSpPr txBox="1"/>
          <p:nvPr/>
        </p:nvSpPr>
        <p:spPr>
          <a:xfrm>
            <a:off x="7098600" y="2311200"/>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1%</a:t>
            </a:r>
            <a:endParaRPr>
              <a:latin typeface="Avenir"/>
              <a:ea typeface="Avenir"/>
              <a:cs typeface="Avenir"/>
              <a:sym typeface="Avenir"/>
            </a:endParaRPr>
          </a:p>
        </p:txBody>
      </p:sp>
      <p:sp>
        <p:nvSpPr>
          <p:cNvPr id="627" name="Google Shape;627;p46"/>
          <p:cNvSpPr txBox="1"/>
          <p:nvPr/>
        </p:nvSpPr>
        <p:spPr>
          <a:xfrm>
            <a:off x="7098600" y="274432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3%</a:t>
            </a:r>
            <a:endParaRPr>
              <a:latin typeface="Avenir"/>
              <a:ea typeface="Avenir"/>
              <a:cs typeface="Avenir"/>
              <a:sym typeface="Avenir"/>
            </a:endParaRPr>
          </a:p>
        </p:txBody>
      </p:sp>
      <p:sp>
        <p:nvSpPr>
          <p:cNvPr id="628" name="Google Shape;628;p46"/>
          <p:cNvSpPr txBox="1"/>
          <p:nvPr/>
        </p:nvSpPr>
        <p:spPr>
          <a:xfrm>
            <a:off x="7098600" y="3145475"/>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2</a:t>
            </a:r>
            <a:r>
              <a:rPr lang="en">
                <a:latin typeface="Avenir"/>
                <a:ea typeface="Avenir"/>
                <a:cs typeface="Avenir"/>
                <a:sym typeface="Avenir"/>
              </a:rPr>
              <a:t>0%</a:t>
            </a:r>
            <a:endParaRPr>
              <a:latin typeface="Avenir"/>
              <a:ea typeface="Avenir"/>
              <a:cs typeface="Avenir"/>
              <a:sym typeface="Avenir"/>
            </a:endParaRPr>
          </a:p>
        </p:txBody>
      </p:sp>
      <p:sp>
        <p:nvSpPr>
          <p:cNvPr id="629" name="Google Shape;629;p46"/>
          <p:cNvSpPr/>
          <p:nvPr/>
        </p:nvSpPr>
        <p:spPr>
          <a:xfrm>
            <a:off x="8310025" y="1943100"/>
            <a:ext cx="548700" cy="152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nvSpPr>
        <p:spPr>
          <a:xfrm>
            <a:off x="8201475" y="2455738"/>
            <a:ext cx="721800" cy="36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152</a:t>
            </a:r>
            <a:endParaRPr>
              <a:latin typeface="Avenir"/>
              <a:ea typeface="Avenir"/>
              <a:cs typeface="Avenir"/>
              <a:sym typeface="Aveni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7"/>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Data for All</a:t>
            </a:r>
            <a:endParaRPr b="1" sz="2800">
              <a:latin typeface="Raleway"/>
              <a:ea typeface="Raleway"/>
              <a:cs typeface="Raleway"/>
              <a:sym typeface="Raleway"/>
            </a:endParaRPr>
          </a:p>
        </p:txBody>
      </p:sp>
      <p:cxnSp>
        <p:nvCxnSpPr>
          <p:cNvPr id="636" name="Google Shape;636;p47"/>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637" name="Google Shape;637;p47"/>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Air quality data is shared with stakeholders and regulatory agencies</a:t>
            </a:r>
            <a:endParaRPr sz="2000">
              <a:latin typeface="Raleway"/>
              <a:ea typeface="Raleway"/>
              <a:cs typeface="Raleway"/>
              <a:sym typeface="Raleway"/>
            </a:endParaRPr>
          </a:p>
        </p:txBody>
      </p:sp>
      <p:pic>
        <p:nvPicPr>
          <p:cNvPr id="638" name="Google Shape;638;p47"/>
          <p:cNvPicPr preferRelativeResize="0"/>
          <p:nvPr/>
        </p:nvPicPr>
        <p:blipFill>
          <a:blip r:embed="rId3">
            <a:alphaModFix/>
          </a:blip>
          <a:stretch>
            <a:fillRect/>
          </a:stretch>
        </p:blipFill>
        <p:spPr>
          <a:xfrm>
            <a:off x="4687701" y="3239389"/>
            <a:ext cx="875800" cy="875772"/>
          </a:xfrm>
          <a:prstGeom prst="rect">
            <a:avLst/>
          </a:prstGeom>
          <a:noFill/>
          <a:ln>
            <a:noFill/>
          </a:ln>
        </p:spPr>
      </p:pic>
      <p:pic>
        <p:nvPicPr>
          <p:cNvPr id="639" name="Google Shape;639;p47"/>
          <p:cNvPicPr preferRelativeResize="0"/>
          <p:nvPr/>
        </p:nvPicPr>
        <p:blipFill>
          <a:blip r:embed="rId4">
            <a:alphaModFix/>
          </a:blip>
          <a:stretch>
            <a:fillRect/>
          </a:stretch>
        </p:blipFill>
        <p:spPr>
          <a:xfrm>
            <a:off x="6093201" y="1184137"/>
            <a:ext cx="1089209" cy="1089209"/>
          </a:xfrm>
          <a:prstGeom prst="rect">
            <a:avLst/>
          </a:prstGeom>
          <a:noFill/>
          <a:ln>
            <a:noFill/>
          </a:ln>
        </p:spPr>
      </p:pic>
      <p:pic>
        <p:nvPicPr>
          <p:cNvPr id="640" name="Google Shape;640;p47"/>
          <p:cNvPicPr preferRelativeResize="0"/>
          <p:nvPr/>
        </p:nvPicPr>
        <p:blipFill>
          <a:blip r:embed="rId5">
            <a:alphaModFix/>
          </a:blip>
          <a:stretch>
            <a:fillRect/>
          </a:stretch>
        </p:blipFill>
        <p:spPr>
          <a:xfrm>
            <a:off x="7834549" y="3349323"/>
            <a:ext cx="780550" cy="780550"/>
          </a:xfrm>
          <a:prstGeom prst="rect">
            <a:avLst/>
          </a:prstGeom>
          <a:noFill/>
          <a:ln>
            <a:noFill/>
          </a:ln>
        </p:spPr>
      </p:pic>
      <p:pic>
        <p:nvPicPr>
          <p:cNvPr id="641" name="Google Shape;641;p47"/>
          <p:cNvPicPr preferRelativeResize="0"/>
          <p:nvPr/>
        </p:nvPicPr>
        <p:blipFill>
          <a:blip r:embed="rId6">
            <a:alphaModFix/>
          </a:blip>
          <a:stretch>
            <a:fillRect/>
          </a:stretch>
        </p:blipFill>
        <p:spPr>
          <a:xfrm>
            <a:off x="6736600" y="3561113"/>
            <a:ext cx="780550" cy="699950"/>
          </a:xfrm>
          <a:prstGeom prst="rect">
            <a:avLst/>
          </a:prstGeom>
          <a:noFill/>
          <a:ln>
            <a:noFill/>
          </a:ln>
        </p:spPr>
      </p:pic>
      <p:sp>
        <p:nvSpPr>
          <p:cNvPr id="642" name="Google Shape;642;p47"/>
          <p:cNvSpPr/>
          <p:nvPr/>
        </p:nvSpPr>
        <p:spPr>
          <a:xfrm>
            <a:off x="3666827" y="1456339"/>
            <a:ext cx="869292" cy="485460"/>
          </a:xfrm>
          <a:prstGeom prst="cloud">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CO</a:t>
            </a:r>
            <a:r>
              <a:rPr b="1" baseline="-25000" lang="en" sz="1200">
                <a:solidFill>
                  <a:srgbClr val="FFFFFF"/>
                </a:solidFill>
              </a:rPr>
              <a:t>2</a:t>
            </a:r>
            <a:endParaRPr b="1" baseline="-25000" sz="1200">
              <a:solidFill>
                <a:srgbClr val="FFFFFF"/>
              </a:solidFill>
            </a:endParaRPr>
          </a:p>
        </p:txBody>
      </p:sp>
      <p:sp>
        <p:nvSpPr>
          <p:cNvPr id="643" name="Google Shape;643;p47"/>
          <p:cNvSpPr/>
          <p:nvPr/>
        </p:nvSpPr>
        <p:spPr>
          <a:xfrm>
            <a:off x="4044007" y="2025493"/>
            <a:ext cx="869292" cy="485460"/>
          </a:xfrm>
          <a:prstGeom prst="cloud">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PM</a:t>
            </a:r>
            <a:endParaRPr b="1" baseline="-25000" sz="1200">
              <a:solidFill>
                <a:srgbClr val="FFFFFF"/>
              </a:solidFill>
            </a:endParaRPr>
          </a:p>
        </p:txBody>
      </p:sp>
      <p:sp>
        <p:nvSpPr>
          <p:cNvPr id="644" name="Google Shape;644;p47"/>
          <p:cNvSpPr/>
          <p:nvPr/>
        </p:nvSpPr>
        <p:spPr>
          <a:xfrm>
            <a:off x="2988615" y="2017991"/>
            <a:ext cx="869292" cy="485460"/>
          </a:xfrm>
          <a:prstGeom prst="clou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VOC</a:t>
            </a:r>
            <a:endParaRPr b="1" baseline="-25000" sz="1200">
              <a:solidFill>
                <a:srgbClr val="FFFFFF"/>
              </a:solidFill>
            </a:endParaRPr>
          </a:p>
        </p:txBody>
      </p:sp>
      <p:cxnSp>
        <p:nvCxnSpPr>
          <p:cNvPr id="645" name="Google Shape;645;p47"/>
          <p:cNvCxnSpPr/>
          <p:nvPr/>
        </p:nvCxnSpPr>
        <p:spPr>
          <a:xfrm flipH="1" rot="10800000">
            <a:off x="5419600" y="2180975"/>
            <a:ext cx="871800" cy="1040100"/>
          </a:xfrm>
          <a:prstGeom prst="straightConnector1">
            <a:avLst/>
          </a:prstGeom>
          <a:noFill/>
          <a:ln cap="flat" cmpd="sng" w="28575">
            <a:solidFill>
              <a:schemeClr val="accent2"/>
            </a:solidFill>
            <a:prstDash val="solid"/>
            <a:round/>
            <a:headEnd len="med" w="med" type="none"/>
            <a:tailEnd len="med" w="med" type="triangle"/>
          </a:ln>
        </p:spPr>
      </p:cxnSp>
      <p:cxnSp>
        <p:nvCxnSpPr>
          <p:cNvPr id="646" name="Google Shape;646;p47"/>
          <p:cNvCxnSpPr/>
          <p:nvPr/>
        </p:nvCxnSpPr>
        <p:spPr>
          <a:xfrm>
            <a:off x="6901164" y="2348647"/>
            <a:ext cx="185100" cy="1015500"/>
          </a:xfrm>
          <a:prstGeom prst="straightConnector1">
            <a:avLst/>
          </a:prstGeom>
          <a:noFill/>
          <a:ln cap="flat" cmpd="sng" w="28575">
            <a:solidFill>
              <a:schemeClr val="accent2"/>
            </a:solidFill>
            <a:prstDash val="lgDash"/>
            <a:round/>
            <a:headEnd len="med" w="med" type="none"/>
            <a:tailEnd len="med" w="med" type="triangle"/>
          </a:ln>
        </p:spPr>
      </p:cxnSp>
      <p:cxnSp>
        <p:nvCxnSpPr>
          <p:cNvPr id="647" name="Google Shape;647;p47"/>
          <p:cNvCxnSpPr/>
          <p:nvPr/>
        </p:nvCxnSpPr>
        <p:spPr>
          <a:xfrm>
            <a:off x="7212343" y="2181104"/>
            <a:ext cx="622200" cy="1101000"/>
          </a:xfrm>
          <a:prstGeom prst="straightConnector1">
            <a:avLst/>
          </a:prstGeom>
          <a:noFill/>
          <a:ln cap="flat" cmpd="sng" w="28575">
            <a:solidFill>
              <a:schemeClr val="accent2"/>
            </a:solidFill>
            <a:prstDash val="lgDash"/>
            <a:round/>
            <a:headEnd len="med" w="med" type="none"/>
            <a:tailEnd len="med" w="med" type="triangle"/>
          </a:ln>
        </p:spPr>
      </p:cxnSp>
      <p:pic>
        <p:nvPicPr>
          <p:cNvPr descr="car.png" id="648" name="Google Shape;648;p47"/>
          <p:cNvPicPr preferRelativeResize="0"/>
          <p:nvPr/>
        </p:nvPicPr>
        <p:blipFill>
          <a:blip r:embed="rId7">
            <a:alphaModFix/>
          </a:blip>
          <a:stretch>
            <a:fillRect/>
          </a:stretch>
        </p:blipFill>
        <p:spPr>
          <a:xfrm>
            <a:off x="217925" y="3239375"/>
            <a:ext cx="875800" cy="875800"/>
          </a:xfrm>
          <a:prstGeom prst="rect">
            <a:avLst/>
          </a:prstGeom>
          <a:noFill/>
          <a:ln>
            <a:noFill/>
          </a:ln>
        </p:spPr>
      </p:pic>
      <p:pic>
        <p:nvPicPr>
          <p:cNvPr descr="factory.png" id="649" name="Google Shape;649;p47"/>
          <p:cNvPicPr preferRelativeResize="0"/>
          <p:nvPr/>
        </p:nvPicPr>
        <p:blipFill>
          <a:blip r:embed="rId8">
            <a:alphaModFix/>
          </a:blip>
          <a:stretch>
            <a:fillRect/>
          </a:stretch>
        </p:blipFill>
        <p:spPr>
          <a:xfrm>
            <a:off x="1274264" y="3239374"/>
            <a:ext cx="875804" cy="875801"/>
          </a:xfrm>
          <a:prstGeom prst="rect">
            <a:avLst/>
          </a:prstGeom>
          <a:noFill/>
          <a:ln>
            <a:noFill/>
          </a:ln>
        </p:spPr>
      </p:pic>
      <p:pic>
        <p:nvPicPr>
          <p:cNvPr descr="flame.png" id="650" name="Google Shape;650;p47"/>
          <p:cNvPicPr preferRelativeResize="0"/>
          <p:nvPr/>
        </p:nvPicPr>
        <p:blipFill>
          <a:blip r:embed="rId9">
            <a:alphaModFix/>
          </a:blip>
          <a:stretch>
            <a:fillRect/>
          </a:stretch>
        </p:blipFill>
        <p:spPr>
          <a:xfrm>
            <a:off x="2330625" y="3260214"/>
            <a:ext cx="834150" cy="834124"/>
          </a:xfrm>
          <a:prstGeom prst="rect">
            <a:avLst/>
          </a:prstGeom>
          <a:noFill/>
          <a:ln>
            <a:noFill/>
          </a:ln>
        </p:spPr>
      </p:pic>
      <p:sp>
        <p:nvSpPr>
          <p:cNvPr id="651" name="Google Shape;651;p47"/>
          <p:cNvSpPr/>
          <p:nvPr/>
        </p:nvSpPr>
        <p:spPr>
          <a:xfrm>
            <a:off x="994977" y="26922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652" name="Google Shape;652;p47"/>
          <p:cNvSpPr/>
          <p:nvPr/>
        </p:nvSpPr>
        <p:spPr>
          <a:xfrm>
            <a:off x="2051265" y="2409066"/>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653" name="Google Shape;653;p47"/>
          <p:cNvSpPr/>
          <p:nvPr/>
        </p:nvSpPr>
        <p:spPr>
          <a:xfrm>
            <a:off x="4536127" y="2594653"/>
            <a:ext cx="869292" cy="485460"/>
          </a:xfrm>
          <a:prstGeom prst="cloud">
            <a:avLst/>
          </a:prstGeom>
          <a:solidFill>
            <a:srgbClr val="CCCCCC"/>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baseline="-25000" sz="1200">
              <a:solidFill>
                <a:srgbClr val="FFFFFF"/>
              </a:solidFill>
            </a:endParaRPr>
          </a:p>
        </p:txBody>
      </p:sp>
      <p:sp>
        <p:nvSpPr>
          <p:cNvPr id="654" name="Google Shape;654;p47"/>
          <p:cNvSpPr/>
          <p:nvPr/>
        </p:nvSpPr>
        <p:spPr>
          <a:xfrm>
            <a:off x="6692175" y="3520800"/>
            <a:ext cx="869400" cy="780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7659000" y="4094313"/>
            <a:ext cx="593100" cy="318276"/>
          </a:xfrm>
          <a:custGeom>
            <a:rect b="b" l="l" r="r" t="t"/>
            <a:pathLst>
              <a:path extrusionOk="0" h="10080" w="23724">
                <a:moveTo>
                  <a:pt x="0" y="8590"/>
                </a:moveTo>
                <a:cubicBezTo>
                  <a:pt x="6682" y="8590"/>
                  <a:pt x="14569" y="12013"/>
                  <a:pt x="20043" y="8181"/>
                </a:cubicBezTo>
                <a:cubicBezTo>
                  <a:pt x="22493" y="6466"/>
                  <a:pt x="23724" y="2990"/>
                  <a:pt x="23724" y="0"/>
                </a:cubicBezTo>
              </a:path>
            </a:pathLst>
          </a:custGeom>
          <a:noFill/>
          <a:ln cap="flat" cmpd="sng" w="28575">
            <a:solidFill>
              <a:srgbClr val="FF0000"/>
            </a:solidFill>
            <a:prstDash val="solid"/>
            <a:round/>
            <a:headEnd len="med" w="med" type="none"/>
            <a:tailEnd len="med" w="med" type="triangle"/>
          </a:ln>
        </p:spPr>
      </p:sp>
      <p:sp>
        <p:nvSpPr>
          <p:cNvPr id="656" name="Google Shape;656;p47"/>
          <p:cNvSpPr/>
          <p:nvPr/>
        </p:nvSpPr>
        <p:spPr>
          <a:xfrm>
            <a:off x="7659000" y="3101137"/>
            <a:ext cx="1185075" cy="498300"/>
          </a:xfrm>
          <a:custGeom>
            <a:rect b="b" l="l" r="r" t="t"/>
            <a:pathLst>
              <a:path extrusionOk="0" h="19932" w="47403">
                <a:moveTo>
                  <a:pt x="0" y="18705"/>
                </a:moveTo>
                <a:cubicBezTo>
                  <a:pt x="9293" y="6880"/>
                  <a:pt x="27715" y="-3954"/>
                  <a:pt x="41721" y="1526"/>
                </a:cubicBezTo>
                <a:cubicBezTo>
                  <a:pt x="47470" y="3775"/>
                  <a:pt x="49939" y="19932"/>
                  <a:pt x="43766" y="19932"/>
                </a:cubicBezTo>
              </a:path>
            </a:pathLst>
          </a:custGeom>
          <a:noFill/>
          <a:ln cap="flat" cmpd="sng" w="28575">
            <a:solidFill>
              <a:srgbClr val="FF0000"/>
            </a:solidFill>
            <a:prstDash val="solid"/>
            <a:round/>
            <a:headEnd len="med" w="med" type="none"/>
            <a:tailEnd len="med" w="med" type="triangle"/>
          </a:ln>
        </p:spPr>
      </p:sp>
      <p:sp>
        <p:nvSpPr>
          <p:cNvPr id="657" name="Google Shape;657;p47"/>
          <p:cNvSpPr txBox="1"/>
          <p:nvPr/>
        </p:nvSpPr>
        <p:spPr>
          <a:xfrm>
            <a:off x="5514475" y="3444600"/>
            <a:ext cx="1163400" cy="60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F0000"/>
                </a:solidFill>
                <a:latin typeface="Avenir"/>
                <a:ea typeface="Avenir"/>
                <a:cs typeface="Avenir"/>
                <a:sym typeface="Avenir"/>
              </a:rPr>
              <a:t>BAAQMD</a:t>
            </a:r>
            <a:endParaRPr sz="1200">
              <a:solidFill>
                <a:srgbClr val="FF0000"/>
              </a:solidFill>
              <a:latin typeface="Avenir"/>
              <a:ea typeface="Avenir"/>
              <a:cs typeface="Avenir"/>
              <a:sym typeface="Avenir"/>
            </a:endParaRPr>
          </a:p>
          <a:p>
            <a:pPr indent="0" lvl="0" marL="0" rtl="0" algn="r">
              <a:spcBef>
                <a:spcPts val="0"/>
              </a:spcBef>
              <a:spcAft>
                <a:spcPts val="0"/>
              </a:spcAft>
              <a:buNone/>
            </a:pPr>
            <a:r>
              <a:rPr lang="en" sz="1200">
                <a:solidFill>
                  <a:srgbClr val="FF0000"/>
                </a:solidFill>
                <a:latin typeface="Avenir"/>
                <a:ea typeface="Avenir"/>
                <a:cs typeface="Avenir"/>
                <a:sym typeface="Avenir"/>
              </a:rPr>
              <a:t>EPA</a:t>
            </a:r>
            <a:endParaRPr sz="1200">
              <a:solidFill>
                <a:srgbClr val="FF0000"/>
              </a:solidFill>
              <a:latin typeface="Avenir"/>
              <a:ea typeface="Avenir"/>
              <a:cs typeface="Avenir"/>
              <a:sym typeface="Avenir"/>
            </a:endParaRPr>
          </a:p>
          <a:p>
            <a:pPr indent="0" lvl="0" marL="0" rtl="0" algn="r">
              <a:spcBef>
                <a:spcPts val="0"/>
              </a:spcBef>
              <a:spcAft>
                <a:spcPts val="0"/>
              </a:spcAft>
              <a:buNone/>
            </a:pPr>
            <a:r>
              <a:rPr lang="en" sz="1200">
                <a:solidFill>
                  <a:srgbClr val="FF0000"/>
                </a:solidFill>
                <a:latin typeface="Avenir"/>
                <a:ea typeface="Avenir"/>
                <a:cs typeface="Avenir"/>
                <a:sym typeface="Avenir"/>
              </a:rPr>
              <a:t>City Council</a:t>
            </a:r>
            <a:endParaRPr sz="1200">
              <a:solidFill>
                <a:srgbClr val="FF0000"/>
              </a:solidFill>
              <a:latin typeface="Avenir"/>
              <a:ea typeface="Avenir"/>
              <a:cs typeface="Avenir"/>
              <a:sym typeface="Avenir"/>
            </a:endParaRPr>
          </a:p>
          <a:p>
            <a:pPr indent="0" lvl="0" marL="0" rtl="0" algn="r">
              <a:spcBef>
                <a:spcPts val="0"/>
              </a:spcBef>
              <a:spcAft>
                <a:spcPts val="0"/>
              </a:spcAft>
              <a:buNone/>
            </a:pPr>
            <a:r>
              <a:rPr lang="en" sz="1200">
                <a:solidFill>
                  <a:srgbClr val="FF0000"/>
                </a:solidFill>
                <a:latin typeface="Avenir"/>
                <a:ea typeface="Avenir"/>
                <a:cs typeface="Avenir"/>
                <a:sym typeface="Avenir"/>
              </a:rPr>
              <a:t>State Capitol</a:t>
            </a:r>
            <a:endParaRPr sz="1200">
              <a:solidFill>
                <a:srgbClr val="FF0000"/>
              </a:solidFill>
              <a:latin typeface="Avenir"/>
              <a:ea typeface="Avenir"/>
              <a:cs typeface="Avenir"/>
              <a:sym typeface="Avenir"/>
            </a:endParaRPr>
          </a:p>
          <a:p>
            <a:pPr indent="0" lvl="0" marL="0" rtl="0" algn="r">
              <a:spcBef>
                <a:spcPts val="0"/>
              </a:spcBef>
              <a:spcAft>
                <a:spcPts val="0"/>
              </a:spcAft>
              <a:buNone/>
            </a:pPr>
            <a:r>
              <a:t/>
            </a:r>
            <a:endParaRPr sz="1200">
              <a:solidFill>
                <a:srgbClr val="FF0000"/>
              </a:solidFill>
              <a:latin typeface="Avenir"/>
              <a:ea typeface="Avenir"/>
              <a:cs typeface="Avenir"/>
              <a:sym typeface="Avenir"/>
            </a:endParaRPr>
          </a:p>
        </p:txBody>
      </p:sp>
      <p:pic>
        <p:nvPicPr>
          <p:cNvPr id="658" name="Google Shape;658;p47"/>
          <p:cNvPicPr preferRelativeResize="0"/>
          <p:nvPr/>
        </p:nvPicPr>
        <p:blipFill>
          <a:blip r:embed="rId10">
            <a:alphaModFix/>
          </a:blip>
          <a:stretch>
            <a:fillRect/>
          </a:stretch>
        </p:blipFill>
        <p:spPr>
          <a:xfrm>
            <a:off x="7923232" y="177159"/>
            <a:ext cx="935495" cy="439200"/>
          </a:xfrm>
          <a:prstGeom prst="rect">
            <a:avLst/>
          </a:prstGeom>
          <a:noFill/>
          <a:ln>
            <a:noFill/>
          </a:ln>
        </p:spPr>
      </p:pic>
      <p:sp>
        <p:nvSpPr>
          <p:cNvPr id="659" name="Google Shape;659;p47"/>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661" name="Google Shape;661;p47"/>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662" name="Google Shape;662;p47"/>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663" name="Google Shape;663;p47"/>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664" name="Google Shape;664;p47"/>
          <p:cNvPicPr preferRelativeResize="0"/>
          <p:nvPr/>
        </p:nvPicPr>
        <p:blipFill>
          <a:blip r:embed="rId11">
            <a:alphaModFix/>
          </a:blip>
          <a:stretch>
            <a:fillRect/>
          </a:stretch>
        </p:blipFill>
        <p:spPr>
          <a:xfrm>
            <a:off x="637929" y="4657485"/>
            <a:ext cx="1163270" cy="368175"/>
          </a:xfrm>
          <a:prstGeom prst="rect">
            <a:avLst/>
          </a:prstGeom>
          <a:noFill/>
          <a:ln>
            <a:noFill/>
          </a:ln>
        </p:spPr>
      </p:pic>
      <p:sp>
        <p:nvSpPr>
          <p:cNvPr id="665" name="Google Shape;66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666" name="Google Shape;666;p47"/>
          <p:cNvCxnSpPr/>
          <p:nvPr/>
        </p:nvCxnSpPr>
        <p:spPr>
          <a:xfrm flipH="1" rot="10800000">
            <a:off x="6952950"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8"/>
          <p:cNvSpPr/>
          <p:nvPr/>
        </p:nvSpPr>
        <p:spPr>
          <a:xfrm>
            <a:off x="6919800" y="2648925"/>
            <a:ext cx="1055400" cy="1055400"/>
          </a:xfrm>
          <a:prstGeom prst="ellipse">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Impact</a:t>
            </a:r>
            <a:endParaRPr b="1" sz="2800">
              <a:latin typeface="Raleway"/>
              <a:ea typeface="Raleway"/>
              <a:cs typeface="Raleway"/>
              <a:sym typeface="Raleway"/>
            </a:endParaRPr>
          </a:p>
        </p:txBody>
      </p:sp>
      <p:cxnSp>
        <p:nvCxnSpPr>
          <p:cNvPr id="673" name="Google Shape;673;p48"/>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674" name="Google Shape;674;p48"/>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Data-backed recommendations for empowered communities </a:t>
            </a:r>
            <a:endParaRPr sz="2000">
              <a:latin typeface="Raleway"/>
              <a:ea typeface="Raleway"/>
              <a:cs typeface="Raleway"/>
              <a:sym typeface="Raleway"/>
            </a:endParaRPr>
          </a:p>
        </p:txBody>
      </p:sp>
      <p:sp>
        <p:nvSpPr>
          <p:cNvPr id="675" name="Google Shape;675;p48"/>
          <p:cNvSpPr txBox="1"/>
          <p:nvPr/>
        </p:nvSpPr>
        <p:spPr>
          <a:xfrm>
            <a:off x="217925" y="1787950"/>
            <a:ext cx="3003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venir"/>
                <a:ea typeface="Avenir"/>
                <a:cs typeface="Avenir"/>
                <a:sym typeface="Avenir"/>
              </a:rPr>
              <a:t>educate</a:t>
            </a:r>
            <a:endParaRPr b="1" sz="2400">
              <a:solidFill>
                <a:srgbClr val="000000"/>
              </a:solidFill>
              <a:latin typeface="Avenir"/>
              <a:ea typeface="Avenir"/>
              <a:cs typeface="Avenir"/>
              <a:sym typeface="Avenir"/>
            </a:endParaRPr>
          </a:p>
        </p:txBody>
      </p:sp>
      <p:sp>
        <p:nvSpPr>
          <p:cNvPr id="676" name="Google Shape;676;p48"/>
          <p:cNvSpPr txBox="1"/>
          <p:nvPr/>
        </p:nvSpPr>
        <p:spPr>
          <a:xfrm>
            <a:off x="5812275" y="1792275"/>
            <a:ext cx="3246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venir"/>
                <a:ea typeface="Avenir"/>
                <a:cs typeface="Avenir"/>
                <a:sym typeface="Avenir"/>
              </a:rPr>
              <a:t>empower</a:t>
            </a:r>
            <a:endParaRPr b="1" sz="2400">
              <a:solidFill>
                <a:srgbClr val="000000"/>
              </a:solidFill>
              <a:latin typeface="Avenir"/>
              <a:ea typeface="Avenir"/>
              <a:cs typeface="Avenir"/>
              <a:sym typeface="Avenir"/>
            </a:endParaRPr>
          </a:p>
        </p:txBody>
      </p:sp>
      <p:sp>
        <p:nvSpPr>
          <p:cNvPr id="677" name="Google Shape;677;p48"/>
          <p:cNvSpPr txBox="1"/>
          <p:nvPr/>
        </p:nvSpPr>
        <p:spPr>
          <a:xfrm>
            <a:off x="2811000" y="1787950"/>
            <a:ext cx="3369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Avenir"/>
                <a:ea typeface="Avenir"/>
                <a:cs typeface="Avenir"/>
                <a:sym typeface="Avenir"/>
              </a:rPr>
              <a:t>explain</a:t>
            </a:r>
            <a:endParaRPr b="1" sz="2400">
              <a:solidFill>
                <a:srgbClr val="000000"/>
              </a:solidFill>
              <a:latin typeface="Avenir"/>
              <a:ea typeface="Avenir"/>
              <a:cs typeface="Avenir"/>
              <a:sym typeface="Avenir"/>
            </a:endParaRPr>
          </a:p>
        </p:txBody>
      </p:sp>
      <p:sp>
        <p:nvSpPr>
          <p:cNvPr id="678" name="Google Shape;678;p48"/>
          <p:cNvSpPr/>
          <p:nvPr/>
        </p:nvSpPr>
        <p:spPr>
          <a:xfrm>
            <a:off x="2811000" y="1894575"/>
            <a:ext cx="368100" cy="368100"/>
          </a:xfrm>
          <a:prstGeom prst="diamon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5782800" y="1894575"/>
            <a:ext cx="368100" cy="368100"/>
          </a:xfrm>
          <a:prstGeom prst="diamond">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48"/>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681" name="Google Shape;681;p48"/>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683" name="Google Shape;683;p48"/>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684" name="Google Shape;684;p48"/>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685" name="Google Shape;685;p48"/>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686" name="Google Shape;686;p48"/>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687" name="Google Shape;68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688" name="Google Shape;688;p48"/>
          <p:cNvCxnSpPr/>
          <p:nvPr/>
        </p:nvCxnSpPr>
        <p:spPr>
          <a:xfrm flipH="1" rot="10800000">
            <a:off x="6952950" y="5025650"/>
            <a:ext cx="1055400" cy="3000"/>
          </a:xfrm>
          <a:prstGeom prst="straightConnector1">
            <a:avLst/>
          </a:prstGeom>
          <a:noFill/>
          <a:ln cap="flat" cmpd="sng" w="9525">
            <a:solidFill>
              <a:schemeClr val="dk1"/>
            </a:solidFill>
            <a:prstDash val="solid"/>
            <a:round/>
            <a:headEnd len="med" w="med" type="none"/>
            <a:tailEnd len="med" w="med" type="none"/>
          </a:ln>
        </p:spPr>
      </p:cxnSp>
      <p:pic>
        <p:nvPicPr>
          <p:cNvPr id="689" name="Google Shape;689;p48"/>
          <p:cNvPicPr preferRelativeResize="0"/>
          <p:nvPr/>
        </p:nvPicPr>
        <p:blipFill>
          <a:blip r:embed="rId5">
            <a:alphaModFix/>
          </a:blip>
          <a:stretch>
            <a:fillRect/>
          </a:stretch>
        </p:blipFill>
        <p:spPr>
          <a:xfrm>
            <a:off x="4044300" y="2679125"/>
            <a:ext cx="1055400" cy="1055400"/>
          </a:xfrm>
          <a:prstGeom prst="rect">
            <a:avLst/>
          </a:prstGeom>
          <a:noFill/>
          <a:ln>
            <a:noFill/>
          </a:ln>
        </p:spPr>
      </p:pic>
      <p:pic>
        <p:nvPicPr>
          <p:cNvPr id="690" name="Google Shape;690;p48"/>
          <p:cNvPicPr preferRelativeResize="0"/>
          <p:nvPr/>
        </p:nvPicPr>
        <p:blipFill>
          <a:blip r:embed="rId6">
            <a:alphaModFix/>
          </a:blip>
          <a:stretch>
            <a:fillRect/>
          </a:stretch>
        </p:blipFill>
        <p:spPr>
          <a:xfrm>
            <a:off x="7043875" y="2751750"/>
            <a:ext cx="770425" cy="770425"/>
          </a:xfrm>
          <a:prstGeom prst="rect">
            <a:avLst/>
          </a:prstGeom>
          <a:noFill/>
          <a:ln>
            <a:noFill/>
          </a:ln>
        </p:spPr>
      </p:pic>
      <p:pic>
        <p:nvPicPr>
          <p:cNvPr id="691" name="Google Shape;691;p48"/>
          <p:cNvPicPr preferRelativeResize="0"/>
          <p:nvPr/>
        </p:nvPicPr>
        <p:blipFill>
          <a:blip r:embed="rId7">
            <a:alphaModFix/>
          </a:blip>
          <a:stretch>
            <a:fillRect/>
          </a:stretch>
        </p:blipFill>
        <p:spPr>
          <a:xfrm>
            <a:off x="1142288" y="2625188"/>
            <a:ext cx="1163275" cy="1163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9"/>
          <p:cNvSpPr txBox="1"/>
          <p:nvPr/>
        </p:nvSpPr>
        <p:spPr>
          <a:xfrm>
            <a:off x="3922925" y="2139625"/>
            <a:ext cx="1317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Demo!</a:t>
            </a:r>
            <a:endParaRPr b="1" sz="2800">
              <a:latin typeface="Raleway"/>
              <a:ea typeface="Raleway"/>
              <a:cs typeface="Raleway"/>
              <a:sym typeface="Raleway"/>
            </a:endParaRPr>
          </a:p>
        </p:txBody>
      </p:sp>
      <p:cxnSp>
        <p:nvCxnSpPr>
          <p:cNvPr id="697" name="Google Shape;697;p49"/>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pic>
        <p:nvPicPr>
          <p:cNvPr id="698" name="Google Shape;698;p49"/>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699" name="Google Shape;699;p49"/>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701" name="Google Shape;701;p49"/>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702" name="Google Shape;702;p49"/>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703" name="Google Shape;703;p49"/>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704" name="Google Shape;704;p49"/>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705" name="Google Shape;70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706" name="Google Shape;706;p49"/>
          <p:cNvCxnSpPr/>
          <p:nvPr/>
        </p:nvCxnSpPr>
        <p:spPr>
          <a:xfrm flipH="1" rot="10800000">
            <a:off x="6952950"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0"/>
          <p:cNvSpPr txBox="1"/>
          <p:nvPr/>
        </p:nvSpPr>
        <p:spPr>
          <a:xfrm>
            <a:off x="217925" y="67050"/>
            <a:ext cx="5973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Raleway"/>
                <a:ea typeface="Raleway"/>
                <a:cs typeface="Raleway"/>
                <a:sym typeface="Raleway"/>
              </a:rPr>
              <a:t>Thank You</a:t>
            </a:r>
            <a:endParaRPr b="1" sz="2800">
              <a:latin typeface="Raleway"/>
              <a:ea typeface="Raleway"/>
              <a:cs typeface="Raleway"/>
              <a:sym typeface="Raleway"/>
            </a:endParaRPr>
          </a:p>
        </p:txBody>
      </p:sp>
      <p:cxnSp>
        <p:nvCxnSpPr>
          <p:cNvPr id="712" name="Google Shape;712;p50"/>
          <p:cNvCxnSpPr/>
          <p:nvPr/>
        </p:nvCxnSpPr>
        <p:spPr>
          <a:xfrm>
            <a:off x="19150" y="1005275"/>
            <a:ext cx="9118500" cy="0"/>
          </a:xfrm>
          <a:prstGeom prst="straightConnector1">
            <a:avLst/>
          </a:prstGeom>
          <a:noFill/>
          <a:ln cap="flat" cmpd="sng" w="9525">
            <a:solidFill>
              <a:schemeClr val="accent5"/>
            </a:solidFill>
            <a:prstDash val="solid"/>
            <a:round/>
            <a:headEnd len="med" w="med" type="none"/>
            <a:tailEnd len="med" w="med" type="none"/>
          </a:ln>
        </p:spPr>
      </p:cxnSp>
      <p:sp>
        <p:nvSpPr>
          <p:cNvPr id="713" name="Google Shape;713;p50"/>
          <p:cNvSpPr txBox="1"/>
          <p:nvPr/>
        </p:nvSpPr>
        <p:spPr>
          <a:xfrm>
            <a:off x="217925" y="505525"/>
            <a:ext cx="88032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Data-backed recommendations for empowered communities </a:t>
            </a:r>
            <a:endParaRPr sz="2000">
              <a:latin typeface="Raleway"/>
              <a:ea typeface="Raleway"/>
              <a:cs typeface="Raleway"/>
              <a:sym typeface="Raleway"/>
            </a:endParaRPr>
          </a:p>
        </p:txBody>
      </p:sp>
      <p:sp>
        <p:nvSpPr>
          <p:cNvPr id="714" name="Google Shape;714;p50"/>
          <p:cNvSpPr txBox="1"/>
          <p:nvPr/>
        </p:nvSpPr>
        <p:spPr>
          <a:xfrm>
            <a:off x="420125" y="1683000"/>
            <a:ext cx="4167300" cy="2400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venir"/>
              <a:buChar char="●"/>
            </a:pPr>
            <a:r>
              <a:rPr b="1" lang="en" sz="2400">
                <a:latin typeface="Avenir"/>
                <a:ea typeface="Avenir"/>
                <a:cs typeface="Avenir"/>
                <a:sym typeface="Avenir"/>
              </a:rPr>
              <a:t>Professor Scott Moura</a:t>
            </a:r>
            <a:endParaRPr b="1" sz="2400">
              <a:latin typeface="Avenir"/>
              <a:ea typeface="Avenir"/>
              <a:cs typeface="Avenir"/>
              <a:sym typeface="Avenir"/>
            </a:endParaRPr>
          </a:p>
          <a:p>
            <a:pPr indent="-381000" lvl="0" marL="457200" rtl="0" algn="l">
              <a:spcBef>
                <a:spcPts val="0"/>
              </a:spcBef>
              <a:spcAft>
                <a:spcPts val="0"/>
              </a:spcAft>
              <a:buSzPts val="2400"/>
              <a:buFont typeface="Avenir"/>
              <a:buChar char="●"/>
            </a:pPr>
            <a:r>
              <a:rPr b="1" lang="en" sz="2400">
                <a:latin typeface="Avenir"/>
                <a:ea typeface="Avenir"/>
                <a:cs typeface="Avenir"/>
                <a:sym typeface="Avenir"/>
              </a:rPr>
              <a:t>CE 186 Fall 2017 Cohort</a:t>
            </a:r>
            <a:endParaRPr b="1" sz="2400">
              <a:latin typeface="Avenir"/>
              <a:ea typeface="Avenir"/>
              <a:cs typeface="Avenir"/>
              <a:sym typeface="Avenir"/>
            </a:endParaRPr>
          </a:p>
          <a:p>
            <a:pPr indent="-381000" lvl="0" marL="457200" rtl="0" algn="l">
              <a:spcBef>
                <a:spcPts val="0"/>
              </a:spcBef>
              <a:spcAft>
                <a:spcPts val="0"/>
              </a:spcAft>
              <a:buSzPts val="2400"/>
              <a:buFont typeface="Avenir"/>
              <a:buChar char="●"/>
            </a:pPr>
            <a:r>
              <a:rPr b="1" lang="en" sz="2400">
                <a:latin typeface="Avenir"/>
                <a:ea typeface="Avenir"/>
                <a:cs typeface="Avenir"/>
                <a:sym typeface="Avenir"/>
              </a:rPr>
              <a:t>GSIs Saehong &amp; Dong</a:t>
            </a:r>
            <a:endParaRPr b="1" sz="2400">
              <a:latin typeface="Avenir"/>
              <a:ea typeface="Avenir"/>
              <a:cs typeface="Avenir"/>
              <a:sym typeface="Avenir"/>
            </a:endParaRPr>
          </a:p>
          <a:p>
            <a:pPr indent="-381000" lvl="0" marL="457200" rtl="0" algn="l">
              <a:spcBef>
                <a:spcPts val="0"/>
              </a:spcBef>
              <a:spcAft>
                <a:spcPts val="0"/>
              </a:spcAft>
              <a:buSzPts val="2400"/>
              <a:buFont typeface="Avenir"/>
              <a:buChar char="●"/>
            </a:pPr>
            <a:r>
              <a:rPr b="1" lang="en" sz="2400">
                <a:latin typeface="Avenir"/>
                <a:ea typeface="Avenir"/>
                <a:cs typeface="Avenir"/>
                <a:sym typeface="Avenir"/>
              </a:rPr>
              <a:t>Judges</a:t>
            </a:r>
            <a:endParaRPr b="1" sz="2400">
              <a:latin typeface="Avenir"/>
              <a:ea typeface="Avenir"/>
              <a:cs typeface="Avenir"/>
              <a:sym typeface="Avenir"/>
            </a:endParaRPr>
          </a:p>
          <a:p>
            <a:pPr indent="-381000" lvl="0" marL="457200" rtl="0" algn="l">
              <a:spcBef>
                <a:spcPts val="0"/>
              </a:spcBef>
              <a:spcAft>
                <a:spcPts val="0"/>
              </a:spcAft>
              <a:buSzPts val="2400"/>
              <a:buFont typeface="Avenir"/>
              <a:buChar char="●"/>
            </a:pPr>
            <a:r>
              <a:rPr b="1" lang="en" sz="2400">
                <a:latin typeface="Avenir"/>
                <a:ea typeface="Avenir"/>
                <a:cs typeface="Avenir"/>
                <a:sym typeface="Avenir"/>
              </a:rPr>
              <a:t>Professor Bill Nazaroff</a:t>
            </a:r>
            <a:endParaRPr b="1" sz="2400">
              <a:latin typeface="Avenir"/>
              <a:ea typeface="Avenir"/>
              <a:cs typeface="Avenir"/>
              <a:sym typeface="Avenir"/>
            </a:endParaRPr>
          </a:p>
        </p:txBody>
      </p:sp>
      <p:pic>
        <p:nvPicPr>
          <p:cNvPr id="715" name="Google Shape;715;p50"/>
          <p:cNvPicPr preferRelativeResize="0"/>
          <p:nvPr/>
        </p:nvPicPr>
        <p:blipFill>
          <a:blip r:embed="rId3">
            <a:alphaModFix/>
          </a:blip>
          <a:stretch>
            <a:fillRect/>
          </a:stretch>
        </p:blipFill>
        <p:spPr>
          <a:xfrm>
            <a:off x="7923232" y="177159"/>
            <a:ext cx="935495" cy="439200"/>
          </a:xfrm>
          <a:prstGeom prst="rect">
            <a:avLst/>
          </a:prstGeom>
          <a:noFill/>
          <a:ln>
            <a:noFill/>
          </a:ln>
        </p:spPr>
      </p:pic>
      <p:sp>
        <p:nvSpPr>
          <p:cNvPr id="716" name="Google Shape;716;p50"/>
          <p:cNvSpPr/>
          <p:nvPr/>
        </p:nvSpPr>
        <p:spPr>
          <a:xfrm>
            <a:off x="9575" y="4540075"/>
            <a:ext cx="9144000" cy="6033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txBox="1"/>
          <p:nvPr/>
        </p:nvSpPr>
        <p:spPr>
          <a:xfrm>
            <a:off x="2317875" y="453992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Motivation</a:t>
            </a:r>
            <a:endParaRPr sz="1500">
              <a:latin typeface="Raleway"/>
              <a:ea typeface="Raleway"/>
              <a:cs typeface="Raleway"/>
              <a:sym typeface="Raleway"/>
            </a:endParaRPr>
          </a:p>
        </p:txBody>
      </p:sp>
      <p:sp>
        <p:nvSpPr>
          <p:cNvPr id="718" name="Google Shape;718;p50"/>
          <p:cNvSpPr txBox="1"/>
          <p:nvPr/>
        </p:nvSpPr>
        <p:spPr>
          <a:xfrm>
            <a:off x="3690675" y="4540075"/>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Product</a:t>
            </a:r>
            <a:endParaRPr sz="1500">
              <a:latin typeface="Raleway"/>
              <a:ea typeface="Raleway"/>
              <a:cs typeface="Raleway"/>
              <a:sym typeface="Raleway"/>
            </a:endParaRPr>
          </a:p>
        </p:txBody>
      </p:sp>
      <p:sp>
        <p:nvSpPr>
          <p:cNvPr id="719" name="Google Shape;719;p50"/>
          <p:cNvSpPr txBox="1"/>
          <p:nvPr/>
        </p:nvSpPr>
        <p:spPr>
          <a:xfrm>
            <a:off x="4988500" y="4539925"/>
            <a:ext cx="1748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Implementation</a:t>
            </a:r>
            <a:endParaRPr sz="1500">
              <a:latin typeface="Raleway"/>
              <a:ea typeface="Raleway"/>
              <a:cs typeface="Raleway"/>
              <a:sym typeface="Raleway"/>
            </a:endParaRPr>
          </a:p>
        </p:txBody>
      </p:sp>
      <p:sp>
        <p:nvSpPr>
          <p:cNvPr id="720" name="Google Shape;720;p50"/>
          <p:cNvSpPr txBox="1"/>
          <p:nvPr/>
        </p:nvSpPr>
        <p:spPr>
          <a:xfrm>
            <a:off x="6843600" y="4540100"/>
            <a:ext cx="13728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Impact</a:t>
            </a:r>
            <a:endParaRPr sz="1500">
              <a:latin typeface="Raleway"/>
              <a:ea typeface="Raleway"/>
              <a:cs typeface="Raleway"/>
              <a:sym typeface="Raleway"/>
            </a:endParaRPr>
          </a:p>
        </p:txBody>
      </p:sp>
      <p:pic>
        <p:nvPicPr>
          <p:cNvPr descr="File:University of California, Berkeley logo.svg - Wikimedia Commons" id="721" name="Google Shape;721;p50"/>
          <p:cNvPicPr preferRelativeResize="0"/>
          <p:nvPr/>
        </p:nvPicPr>
        <p:blipFill>
          <a:blip r:embed="rId4">
            <a:alphaModFix/>
          </a:blip>
          <a:stretch>
            <a:fillRect/>
          </a:stretch>
        </p:blipFill>
        <p:spPr>
          <a:xfrm>
            <a:off x="637929" y="4657485"/>
            <a:ext cx="1163270" cy="368175"/>
          </a:xfrm>
          <a:prstGeom prst="rect">
            <a:avLst/>
          </a:prstGeom>
          <a:noFill/>
          <a:ln>
            <a:noFill/>
          </a:ln>
        </p:spPr>
      </p:pic>
      <p:sp>
        <p:nvSpPr>
          <p:cNvPr id="722" name="Google Shape;72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latin typeface="Raleway"/>
                <a:ea typeface="Raleway"/>
                <a:cs typeface="Raleway"/>
                <a:sym typeface="Raleway"/>
              </a:rPr>
              <a:t>‹#›</a:t>
            </a:fld>
            <a:endParaRPr sz="1300">
              <a:latin typeface="Raleway"/>
              <a:ea typeface="Raleway"/>
              <a:cs typeface="Raleway"/>
              <a:sym typeface="Raleway"/>
            </a:endParaRPr>
          </a:p>
        </p:txBody>
      </p:sp>
      <p:cxnSp>
        <p:nvCxnSpPr>
          <p:cNvPr id="723" name="Google Shape;723;p50"/>
          <p:cNvCxnSpPr/>
          <p:nvPr/>
        </p:nvCxnSpPr>
        <p:spPr>
          <a:xfrm flipH="1" rot="10800000">
            <a:off x="6952950" y="5025650"/>
            <a:ext cx="1055400" cy="3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nvSpPr>
        <p:spPr>
          <a:xfrm>
            <a:off x="3903579" y="503570"/>
            <a:ext cx="5282400" cy="97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billion people suffer from respiratory illnesses </a:t>
            </a:r>
            <a:endParaRPr i="1" sz="1700">
              <a:latin typeface="Avenir"/>
              <a:ea typeface="Avenir"/>
              <a:cs typeface="Avenir"/>
              <a:sym typeface="Avenir"/>
            </a:endParaRPr>
          </a:p>
          <a:p>
            <a:pPr indent="0" lvl="0" marL="0" rtl="0" algn="l">
              <a:spcBef>
                <a:spcPts val="0"/>
              </a:spcBef>
              <a:spcAft>
                <a:spcPts val="0"/>
              </a:spcAft>
              <a:buNone/>
            </a:pPr>
            <a:r>
              <a:rPr i="1" lang="en" sz="1700">
                <a:latin typeface="Avenir"/>
                <a:ea typeface="Avenir"/>
                <a:cs typeface="Avenir"/>
                <a:sym typeface="Avenir"/>
              </a:rPr>
              <a:t>aggravated by contaminated air</a:t>
            </a:r>
            <a:endParaRPr i="1" sz="1700">
              <a:solidFill>
                <a:srgbClr val="000000"/>
              </a:solidFill>
              <a:latin typeface="Avenir"/>
              <a:ea typeface="Avenir"/>
              <a:cs typeface="Avenir"/>
              <a:sym typeface="Avenir"/>
            </a:endParaRPr>
          </a:p>
        </p:txBody>
      </p:sp>
      <p:sp>
        <p:nvSpPr>
          <p:cNvPr id="85" name="Google Shape;85;p16"/>
          <p:cNvSpPr txBox="1"/>
          <p:nvPr/>
        </p:nvSpPr>
        <p:spPr>
          <a:xfrm>
            <a:off x="-103250" y="321000"/>
            <a:ext cx="3869100" cy="450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0">
                <a:solidFill>
                  <a:schemeClr val="accent5"/>
                </a:solidFill>
                <a:latin typeface="Avenir"/>
                <a:ea typeface="Avenir"/>
                <a:cs typeface="Avenir"/>
                <a:sym typeface="Avenir"/>
              </a:rPr>
              <a:t>        </a:t>
            </a:r>
            <a:r>
              <a:rPr lang="en" sz="8000">
                <a:solidFill>
                  <a:schemeClr val="accent5"/>
                </a:solidFill>
                <a:latin typeface="Avenir"/>
                <a:ea typeface="Avenir"/>
                <a:cs typeface="Avenir"/>
                <a:sym typeface="Avenir"/>
              </a:rPr>
              <a:t>1</a:t>
            </a:r>
            <a:r>
              <a:rPr lang="en" sz="8000">
                <a:solidFill>
                  <a:schemeClr val="accent4"/>
                </a:solidFill>
                <a:latin typeface="Avenir"/>
                <a:ea typeface="Avenir"/>
                <a:cs typeface="Avenir"/>
                <a:sym typeface="Avenir"/>
              </a:rPr>
              <a:t>       </a:t>
            </a:r>
            <a:r>
              <a:rPr b="1" lang="en" sz="8000">
                <a:solidFill>
                  <a:schemeClr val="accent4"/>
                </a:solidFill>
                <a:latin typeface="Avenir"/>
                <a:ea typeface="Avenir"/>
                <a:cs typeface="Avenir"/>
                <a:sym typeface="Avenir"/>
              </a:rPr>
              <a:t>85%</a:t>
            </a:r>
            <a:endParaRPr b="1" sz="8000">
              <a:solidFill>
                <a:schemeClr val="accent4"/>
              </a:solidFill>
              <a:latin typeface="Avenir"/>
              <a:ea typeface="Avenir"/>
              <a:cs typeface="Avenir"/>
              <a:sym typeface="Avenir"/>
            </a:endParaRPr>
          </a:p>
          <a:p>
            <a:pPr indent="0" lvl="0" marL="0" rtl="0" algn="r">
              <a:spcBef>
                <a:spcPts val="0"/>
              </a:spcBef>
              <a:spcAft>
                <a:spcPts val="0"/>
              </a:spcAft>
              <a:buNone/>
            </a:pPr>
            <a:r>
              <a:rPr lang="en" sz="8000">
                <a:solidFill>
                  <a:schemeClr val="accent5"/>
                </a:solidFill>
                <a:latin typeface="Avenir"/>
                <a:ea typeface="Avenir"/>
                <a:cs typeface="Avenir"/>
                <a:sym typeface="Avenir"/>
              </a:rPr>
              <a:t>1 in 8</a:t>
            </a:r>
            <a:endParaRPr sz="8000">
              <a:solidFill>
                <a:schemeClr val="accent5"/>
              </a:solidFill>
              <a:latin typeface="Avenir"/>
              <a:ea typeface="Avenir"/>
              <a:cs typeface="Avenir"/>
              <a:sym typeface="Avenir"/>
            </a:endParaRPr>
          </a:p>
          <a:p>
            <a:pPr indent="0" lvl="0" marL="0" rtl="0" algn="r">
              <a:spcBef>
                <a:spcPts val="0"/>
              </a:spcBef>
              <a:spcAft>
                <a:spcPts val="0"/>
              </a:spcAft>
              <a:buNone/>
            </a:pPr>
            <a:r>
              <a:t/>
            </a:r>
            <a:endParaRPr b="1" sz="8000">
              <a:solidFill>
                <a:srgbClr val="000000"/>
              </a:solidFill>
              <a:latin typeface="Avenir"/>
              <a:ea typeface="Avenir"/>
              <a:cs typeface="Avenir"/>
              <a:sym typeface="Avenir"/>
            </a:endParaRPr>
          </a:p>
        </p:txBody>
      </p:sp>
      <p:sp>
        <p:nvSpPr>
          <p:cNvPr id="86" name="Google Shape;86;p16"/>
          <p:cNvSpPr/>
          <p:nvPr/>
        </p:nvSpPr>
        <p:spPr>
          <a:xfrm>
            <a:off x="9575" y="4540075"/>
            <a:ext cx="9144000" cy="603300"/>
          </a:xfrm>
          <a:prstGeom prst="rect">
            <a:avLst/>
          </a:prstGeom>
          <a:solidFill>
            <a:srgbClr val="0097A7"/>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University of California, Berkeley logo.svg - Wikimedia Commons" id="87" name="Google Shape;87;p16"/>
          <p:cNvPicPr preferRelativeResize="0"/>
          <p:nvPr/>
        </p:nvPicPr>
        <p:blipFill>
          <a:blip r:embed="rId3">
            <a:alphaModFix/>
          </a:blip>
          <a:stretch>
            <a:fillRect/>
          </a:stretch>
        </p:blipFill>
        <p:spPr>
          <a:xfrm>
            <a:off x="637929" y="4657485"/>
            <a:ext cx="1163270" cy="368175"/>
          </a:xfrm>
          <a:prstGeom prst="rect">
            <a:avLst/>
          </a:prstGeom>
          <a:noFill/>
          <a:ln>
            <a:noFill/>
          </a:ln>
        </p:spPr>
      </p:pic>
      <p:sp>
        <p:nvSpPr>
          <p:cNvPr id="88" name="Google Shape;88;p16"/>
          <p:cNvSpPr txBox="1"/>
          <p:nvPr/>
        </p:nvSpPr>
        <p:spPr>
          <a:xfrm>
            <a:off x="3903579" y="1798970"/>
            <a:ext cx="5282400" cy="97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700">
                <a:latin typeface="Avenir"/>
                <a:ea typeface="Avenir"/>
                <a:cs typeface="Avenir"/>
                <a:sym typeface="Avenir"/>
              </a:rPr>
              <a:t>of the world’s population lives in areas</a:t>
            </a:r>
            <a:endParaRPr b="1" i="1" sz="1700">
              <a:latin typeface="Avenir"/>
              <a:ea typeface="Avenir"/>
              <a:cs typeface="Avenir"/>
              <a:sym typeface="Avenir"/>
            </a:endParaRPr>
          </a:p>
          <a:p>
            <a:pPr indent="0" lvl="0" marL="0" rtl="0" algn="l">
              <a:spcBef>
                <a:spcPts val="0"/>
              </a:spcBef>
              <a:spcAft>
                <a:spcPts val="0"/>
              </a:spcAft>
              <a:buNone/>
            </a:pPr>
            <a:r>
              <a:rPr b="1" i="1" lang="en" sz="1700">
                <a:latin typeface="Avenir"/>
                <a:ea typeface="Avenir"/>
                <a:cs typeface="Avenir"/>
                <a:sym typeface="Avenir"/>
              </a:rPr>
              <a:t>that do not meet WHO Air Quality Guidelines</a:t>
            </a:r>
            <a:endParaRPr b="1" i="1" sz="1700">
              <a:latin typeface="Avenir"/>
              <a:ea typeface="Avenir"/>
              <a:cs typeface="Avenir"/>
              <a:sym typeface="Avenir"/>
            </a:endParaRPr>
          </a:p>
        </p:txBody>
      </p:sp>
      <p:sp>
        <p:nvSpPr>
          <p:cNvPr id="89" name="Google Shape;89;p16"/>
          <p:cNvSpPr txBox="1"/>
          <p:nvPr/>
        </p:nvSpPr>
        <p:spPr>
          <a:xfrm>
            <a:off x="3827379" y="3018170"/>
            <a:ext cx="5282400" cy="97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700">
                <a:latin typeface="Avenir"/>
                <a:ea typeface="Avenir"/>
                <a:cs typeface="Avenir"/>
                <a:sym typeface="Avenir"/>
              </a:rPr>
              <a:t>global deaths are attributed to poor air quality</a:t>
            </a:r>
            <a:endParaRPr i="1" sz="1700">
              <a:solidFill>
                <a:srgbClr val="000000"/>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0" y="-960625"/>
            <a:ext cx="9143998" cy="6857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rotWithShape="1">
          <a:blip r:embed="rId3">
            <a:alphaModFix/>
          </a:blip>
          <a:srcRect b="13176" l="0" r="0" t="13169"/>
          <a:stretch/>
        </p:blipFill>
        <p:spPr>
          <a:xfrm>
            <a:off x="-83525" y="0"/>
            <a:ext cx="9311025" cy="5143499"/>
          </a:xfrm>
          <a:prstGeom prst="rect">
            <a:avLst/>
          </a:prstGeom>
          <a:noFill/>
          <a:ln>
            <a:noFill/>
          </a:ln>
        </p:spPr>
      </p:pic>
      <p:pic>
        <p:nvPicPr>
          <p:cNvPr id="100" name="Google Shape;100;p18"/>
          <p:cNvPicPr preferRelativeResize="0"/>
          <p:nvPr/>
        </p:nvPicPr>
        <p:blipFill rotWithShape="1">
          <a:blip r:embed="rId4">
            <a:alphaModFix/>
          </a:blip>
          <a:srcRect b="0" l="15994" r="0" t="0"/>
          <a:stretch/>
        </p:blipFill>
        <p:spPr>
          <a:xfrm>
            <a:off x="6276650" y="666750"/>
            <a:ext cx="1986000" cy="1773000"/>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0" y="-9"/>
            <a:ext cx="9144000" cy="51434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0" y="-152400"/>
            <a:ext cx="9427253" cy="7114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0" y="-9"/>
            <a:ext cx="9144000" cy="5143489"/>
          </a:xfrm>
          <a:prstGeom prst="rect">
            <a:avLst/>
          </a:prstGeom>
          <a:noFill/>
          <a:ln>
            <a:noFill/>
          </a:ln>
        </p:spPr>
      </p:pic>
      <p:sp>
        <p:nvSpPr>
          <p:cNvPr id="116" name="Google Shape;116;p21"/>
          <p:cNvSpPr/>
          <p:nvPr/>
        </p:nvSpPr>
        <p:spPr>
          <a:xfrm>
            <a:off x="3161783" y="1557796"/>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CO</a:t>
            </a:r>
            <a:r>
              <a:rPr b="1" baseline="-25000" lang="en" sz="1800">
                <a:solidFill>
                  <a:srgbClr val="FFFFFF"/>
                </a:solidFill>
              </a:rPr>
              <a:t>2</a:t>
            </a:r>
            <a:endParaRPr b="1" baseline="-25000" sz="1800">
              <a:solidFill>
                <a:srgbClr val="FFFFFF"/>
              </a:solidFill>
            </a:endParaRPr>
          </a:p>
        </p:txBody>
      </p:sp>
      <p:sp>
        <p:nvSpPr>
          <p:cNvPr id="117" name="Google Shape;117;p21"/>
          <p:cNvSpPr/>
          <p:nvPr/>
        </p:nvSpPr>
        <p:spPr>
          <a:xfrm>
            <a:off x="685800" y="781048"/>
            <a:ext cx="1301292" cy="726516"/>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PM10</a:t>
            </a:r>
            <a:endParaRPr b="1" baseline="-25000" sz="1800">
              <a:solidFill>
                <a:srgbClr val="FFFFFF"/>
              </a:solidFill>
            </a:endParaRPr>
          </a:p>
        </p:txBody>
      </p:sp>
      <p:sp>
        <p:nvSpPr>
          <p:cNvPr id="118" name="Google Shape;118;p21"/>
          <p:cNvSpPr/>
          <p:nvPr/>
        </p:nvSpPr>
        <p:spPr>
          <a:xfrm>
            <a:off x="4486670" y="2618067"/>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VOC</a:t>
            </a:r>
            <a:endParaRPr b="1" baseline="-25000" sz="1800">
              <a:solidFill>
                <a:srgbClr val="FFFFFF"/>
              </a:solidFill>
            </a:endParaRPr>
          </a:p>
        </p:txBody>
      </p:sp>
      <p:sp>
        <p:nvSpPr>
          <p:cNvPr id="119" name="Google Shape;119;p21"/>
          <p:cNvSpPr/>
          <p:nvPr/>
        </p:nvSpPr>
        <p:spPr>
          <a:xfrm>
            <a:off x="1987107" y="3686187"/>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NO</a:t>
            </a:r>
            <a:r>
              <a:rPr b="1" baseline="-25000" lang="en" sz="1800">
                <a:solidFill>
                  <a:srgbClr val="FFFFFF"/>
                </a:solidFill>
              </a:rPr>
              <a:t>x</a:t>
            </a:r>
            <a:endParaRPr b="1" baseline="-25000" sz="1800">
              <a:solidFill>
                <a:srgbClr val="FFFFFF"/>
              </a:solidFill>
            </a:endParaRPr>
          </a:p>
        </p:txBody>
      </p:sp>
      <p:sp>
        <p:nvSpPr>
          <p:cNvPr id="120" name="Google Shape;120;p21"/>
          <p:cNvSpPr/>
          <p:nvPr/>
        </p:nvSpPr>
        <p:spPr>
          <a:xfrm>
            <a:off x="6826064" y="1557790"/>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SO</a:t>
            </a:r>
            <a:r>
              <a:rPr b="1" baseline="-25000" lang="en" sz="1800">
                <a:solidFill>
                  <a:srgbClr val="FFFFFF"/>
                </a:solidFill>
              </a:rPr>
              <a:t>x</a:t>
            </a:r>
            <a:endParaRPr b="1" baseline="-25000" sz="1800">
              <a:solidFill>
                <a:srgbClr val="FFFFFF"/>
              </a:solidFill>
            </a:endParaRPr>
          </a:p>
        </p:txBody>
      </p:sp>
      <p:sp>
        <p:nvSpPr>
          <p:cNvPr id="121" name="Google Shape;121;p21"/>
          <p:cNvSpPr/>
          <p:nvPr/>
        </p:nvSpPr>
        <p:spPr>
          <a:xfrm>
            <a:off x="5232580" y="926551"/>
            <a:ext cx="1130652" cy="631260"/>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O</a:t>
            </a:r>
            <a:r>
              <a:rPr b="1" baseline="-25000" lang="en" sz="1800">
                <a:solidFill>
                  <a:srgbClr val="FFFFFF"/>
                </a:solidFill>
              </a:rPr>
              <a:t>3</a:t>
            </a:r>
            <a:endParaRPr b="1" baseline="-25000" sz="1800">
              <a:solidFill>
                <a:srgbClr val="FFFFFF"/>
              </a:solidFill>
            </a:endParaRPr>
          </a:p>
        </p:txBody>
      </p:sp>
      <p:sp>
        <p:nvSpPr>
          <p:cNvPr id="122" name="Google Shape;122;p21"/>
          <p:cNvSpPr/>
          <p:nvPr/>
        </p:nvSpPr>
        <p:spPr>
          <a:xfrm>
            <a:off x="6740750" y="3162298"/>
            <a:ext cx="1301292" cy="726516"/>
          </a:xfrm>
          <a:prstGeom prst="clou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PM2.5</a:t>
            </a:r>
            <a:endParaRPr b="1" baseline="-25000" sz="1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